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8" r:id="rId2"/>
    <p:sldId id="260" r:id="rId3"/>
    <p:sldId id="261" r:id="rId4"/>
    <p:sldId id="262" r:id="rId5"/>
    <p:sldId id="263" r:id="rId6"/>
    <p:sldId id="266" r:id="rId7"/>
    <p:sldId id="270" r:id="rId8"/>
    <p:sldId id="272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1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6033CB3-7F95-41E1-81BF-E8064342392D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1C10190-6A87-4EFF-B67B-FD2B4955DE6B}" type="datetime1">
              <a:rPr lang="ru-RU" noProof="0" smtClean="0"/>
              <a:t>28.12.2021</a:t>
            </a:fld>
            <a:endParaRPr lang="ru-RU" noProof="0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6041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5775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5636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4308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6762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2839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4313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316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2925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240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915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3525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43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smtClean="0"/>
              <a:t>Образец подзаголовка</a:t>
            </a:r>
            <a:endParaRPr lang="ru-RU" dirty="0"/>
          </a:p>
        </p:txBody>
      </p:sp>
      <p:sp>
        <p:nvSpPr>
          <p:cNvPr id="11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63D273F9-4EFF-4F0B-9DF4-01F988EA6D1E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12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89B750-52B5-4380-A24A-7530EE5DCF6F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ADF49962-1D0D-4F31-AB9F-D72B431EE16F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3FD9A-4A31-4F86-93A4-8837C3CDE1A3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5389B495-48D3-4554-8EC7-73D4659C5407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AA998-4B36-404A-8DEA-DA5BB2816D86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3059E1-7810-4134-BA30-CD168ACA1ED0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DD942-3932-490C-965E-CE019573200E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23EE73-29DE-4D32-853F-71E261A37FAC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4" name="Текст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 rtl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Объект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3AA2DE-E044-4C5E-88E8-826FD672C224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89F6FF-325E-4839-A110-B16E8C0199BE}" type="datetime1">
              <a:rPr lang="ru-RU" smtClean="0"/>
              <a:t>28.12.2021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 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 smtClean="0"/>
              <a:t>Образец текста</a:t>
            </a:r>
          </a:p>
          <a:p>
            <a:pPr lvl="1" rtl="0"/>
            <a:r>
              <a:rPr lang="ru-RU" dirty="0" smtClean="0"/>
              <a:t>Второй уровень</a:t>
            </a:r>
          </a:p>
          <a:p>
            <a:pPr lvl="2" rtl="0"/>
            <a:r>
              <a:rPr lang="ru-RU" dirty="0" smtClean="0"/>
              <a:t>Третий уровень</a:t>
            </a:r>
          </a:p>
          <a:p>
            <a:pPr lvl="3" rtl="0"/>
            <a:r>
              <a:rPr lang="ru-RU" dirty="0" smtClean="0"/>
              <a:t>Четвертый уровень</a:t>
            </a:r>
          </a:p>
          <a:p>
            <a:pPr lvl="4" rtl="0"/>
            <a:r>
              <a:rPr lang="ru-RU" dirty="0" smtClean="0"/>
              <a:t>Пятый уровень</a:t>
            </a:r>
          </a:p>
          <a:p>
            <a:pPr lvl="5" rtl="0"/>
            <a:r>
              <a:rPr lang="ru-RU" dirty="0" smtClean="0"/>
              <a:t>Шестой</a:t>
            </a:r>
          </a:p>
          <a:p>
            <a:pPr lvl="6" rtl="0"/>
            <a:r>
              <a:rPr lang="ru-RU" dirty="0" smtClean="0"/>
              <a:t>Седьмой</a:t>
            </a:r>
          </a:p>
          <a:p>
            <a:pPr lvl="7" rtl="0"/>
            <a:r>
              <a:rPr lang="ru-RU" dirty="0" smtClean="0"/>
              <a:t>Восьмой</a:t>
            </a:r>
          </a:p>
          <a:p>
            <a:pPr lvl="8" rtl="0"/>
            <a:r>
              <a:rPr lang="ru-RU" dirty="0" smtClean="0"/>
              <a:t>Девятый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38ABFFF7-E2BC-4B90-8333-1B79B63513B3}" type="datetime1">
              <a:rPr lang="ru-RU" smtClean="0"/>
              <a:pPr/>
              <a:t>28.12.2021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149074" y="1943842"/>
            <a:ext cx="8500062" cy="2387600"/>
          </a:xfrm>
        </p:spPr>
        <p:txBody>
          <a:bodyPr rtlCol="0"/>
          <a:lstStyle/>
          <a:p>
            <a:pPr rtl="0"/>
            <a:r>
              <a:rPr lang="ru-RU" dirty="0" smtClean="0"/>
              <a:t>Симплекс метод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43450" y="5024846"/>
            <a:ext cx="6287589" cy="379134"/>
          </a:xfrm>
        </p:spPr>
        <p:txBody>
          <a:bodyPr rtlCol="0">
            <a:normAutofit/>
          </a:bodyPr>
          <a:lstStyle/>
          <a:p>
            <a:pPr rtl="0"/>
            <a:r>
              <a:rPr lang="ru-RU" sz="1600" dirty="0" err="1" smtClean="0"/>
              <a:t>Виконали</a:t>
            </a:r>
            <a:r>
              <a:rPr lang="ru-RU" sz="1600" dirty="0" smtClean="0"/>
              <a:t> </a:t>
            </a:r>
            <a:r>
              <a:rPr lang="ru-RU" sz="1600" dirty="0" err="1" smtClean="0"/>
              <a:t>студенти</a:t>
            </a:r>
            <a:r>
              <a:rPr lang="ru-RU" sz="1600" dirty="0" smtClean="0"/>
              <a:t> </a:t>
            </a:r>
            <a:r>
              <a:rPr lang="ru-RU" sz="1600" dirty="0" err="1" smtClean="0"/>
              <a:t>групи</a:t>
            </a:r>
            <a:r>
              <a:rPr lang="ru-RU" sz="1600" dirty="0" smtClean="0"/>
              <a:t> КМ-93 Торба Святослав та </a:t>
            </a:r>
            <a:r>
              <a:rPr lang="ru-RU" sz="1600" dirty="0" err="1" smtClean="0"/>
              <a:t>Чух</a:t>
            </a:r>
            <a:r>
              <a:rPr lang="ru-RU" sz="1600" dirty="0" smtClean="0"/>
              <a:t> Богдан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uk-UA" dirty="0" smtClean="0"/>
              <a:t>3</a:t>
            </a:r>
            <a:r>
              <a:rPr lang="en-US" dirty="0" smtClean="0"/>
              <a:t>.</a:t>
            </a:r>
            <a:r>
              <a:rPr lang="ru-RU" dirty="0" smtClean="0"/>
              <a:t> </a:t>
            </a:r>
            <a:r>
              <a:rPr lang="uk-UA" dirty="0" smtClean="0"/>
              <a:t>Знаходження першого допустимого базисного рішення 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err="1"/>
              <a:t>Прирівняємо</a:t>
            </a:r>
            <a:r>
              <a:rPr lang="ru-RU" sz="3200" dirty="0"/>
              <a:t> </a:t>
            </a:r>
            <a:r>
              <a:rPr lang="ru-RU" sz="3200" dirty="0" err="1"/>
              <a:t>вільні</a:t>
            </a:r>
            <a:r>
              <a:rPr lang="ru-RU" sz="3200" dirty="0"/>
              <a:t> </a:t>
            </a:r>
            <a:r>
              <a:rPr lang="ru-RU" sz="3200" dirty="0" err="1"/>
              <a:t>змінні</a:t>
            </a:r>
            <a:r>
              <a:rPr lang="ru-RU" sz="3200" dirty="0"/>
              <a:t> до нуля і </a:t>
            </a:r>
            <a:r>
              <a:rPr lang="ru-RU" sz="3200" dirty="0" err="1"/>
              <a:t>знайдемо</a:t>
            </a:r>
            <a:r>
              <a:rPr lang="ru-RU" sz="3200" dirty="0"/>
              <a:t> </a:t>
            </a:r>
            <a:r>
              <a:rPr lang="ru-RU" sz="3200" dirty="0" err="1"/>
              <a:t>значення</a:t>
            </a:r>
            <a:r>
              <a:rPr lang="ru-RU" sz="3200" dirty="0"/>
              <a:t> </a:t>
            </a:r>
            <a:r>
              <a:rPr lang="ru-RU" sz="3200" dirty="0" err="1"/>
              <a:t>базисних</a:t>
            </a:r>
            <a:r>
              <a:rPr lang="ru-RU" sz="3200" dirty="0"/>
              <a:t> </a:t>
            </a:r>
            <a:r>
              <a:rPr lang="ru-RU" sz="3200" dirty="0" err="1"/>
              <a:t>змінних</a:t>
            </a:r>
            <a:r>
              <a:rPr lang="ru-RU" sz="3200" dirty="0"/>
              <a:t>. </a:t>
            </a:r>
            <a:r>
              <a:rPr lang="ru-RU" sz="3200" dirty="0" err="1"/>
              <a:t>Отримаємо</a:t>
            </a:r>
            <a:r>
              <a:rPr lang="ru-RU" sz="3200" dirty="0"/>
              <a:t> одно з </a:t>
            </a:r>
            <a:r>
              <a:rPr lang="ru-RU" sz="3200" dirty="0" err="1"/>
              <a:t>базисних</a:t>
            </a:r>
            <a:r>
              <a:rPr lang="ru-RU" sz="3200" dirty="0"/>
              <a:t> </a:t>
            </a:r>
            <a:r>
              <a:rPr lang="ru-RU" sz="3200" dirty="0" err="1"/>
              <a:t>рішень</a:t>
            </a:r>
            <a:r>
              <a:rPr lang="ru-RU" sz="3200" dirty="0"/>
              <a:t> </a:t>
            </a:r>
            <a:r>
              <a:rPr lang="ru-RU" sz="3200" dirty="0" err="1"/>
              <a:t>системи</a:t>
            </a:r>
            <a:r>
              <a:rPr lang="ru-RU" sz="3200" dirty="0"/>
              <a:t> </a:t>
            </a:r>
            <a:r>
              <a:rPr lang="ru-RU" sz="3200" dirty="0" err="1"/>
              <a:t>обмежень</a:t>
            </a:r>
            <a:r>
              <a:rPr lang="ru-RU" sz="3200" dirty="0"/>
              <a:t>. </a:t>
            </a:r>
            <a:r>
              <a:rPr lang="ru-RU" sz="3200" dirty="0" err="1"/>
              <a:t>Базисне</a:t>
            </a:r>
            <a:r>
              <a:rPr lang="ru-RU" sz="3200" dirty="0"/>
              <a:t> </a:t>
            </a:r>
            <a:r>
              <a:rPr lang="ru-RU" sz="3200" dirty="0" err="1"/>
              <a:t>рішення</a:t>
            </a:r>
            <a:r>
              <a:rPr lang="ru-RU" sz="3200" dirty="0"/>
              <a:t> </a:t>
            </a:r>
            <a:r>
              <a:rPr lang="ru-RU" sz="3200" dirty="0" err="1"/>
              <a:t>називається</a:t>
            </a:r>
            <a:r>
              <a:rPr lang="ru-RU" sz="3200" dirty="0"/>
              <a:t> </a:t>
            </a:r>
            <a:r>
              <a:rPr lang="ru-RU" sz="3200" dirty="0" err="1"/>
              <a:t>допустимим</a:t>
            </a:r>
            <a:r>
              <a:rPr lang="ru-RU" sz="3200" dirty="0"/>
              <a:t> </a:t>
            </a:r>
            <a:r>
              <a:rPr lang="ru-RU" sz="3200" dirty="0" err="1"/>
              <a:t>базисним</a:t>
            </a:r>
            <a:r>
              <a:rPr lang="ru-RU" sz="3200" dirty="0"/>
              <a:t> </a:t>
            </a:r>
            <a:r>
              <a:rPr lang="ru-RU" sz="3200" dirty="0" err="1"/>
              <a:t>рішенням</a:t>
            </a:r>
            <a:r>
              <a:rPr lang="ru-RU" sz="3200" dirty="0"/>
              <a:t> </a:t>
            </a:r>
            <a:r>
              <a:rPr lang="ru-RU" sz="3200" dirty="0" err="1"/>
              <a:t>або</a:t>
            </a:r>
            <a:r>
              <a:rPr lang="ru-RU" sz="3200" dirty="0"/>
              <a:t> </a:t>
            </a:r>
            <a:r>
              <a:rPr lang="ru-RU" sz="3200" dirty="0" err="1"/>
              <a:t>опорним</a:t>
            </a:r>
            <a:r>
              <a:rPr lang="ru-RU" sz="3200" dirty="0"/>
              <a:t> </a:t>
            </a:r>
            <a:r>
              <a:rPr lang="ru-RU" sz="3200" dirty="0" err="1"/>
              <a:t>рішенням</a:t>
            </a:r>
            <a:r>
              <a:rPr lang="ru-RU" sz="3200" dirty="0"/>
              <a:t>, </a:t>
            </a:r>
            <a:r>
              <a:rPr lang="ru-RU" sz="3200" dirty="0" err="1"/>
              <a:t>якщо</a:t>
            </a:r>
            <a:r>
              <a:rPr lang="ru-RU" sz="3200" dirty="0"/>
              <a:t> </a:t>
            </a:r>
            <a:r>
              <a:rPr lang="ru-RU" sz="3200" dirty="0" err="1"/>
              <a:t>значення</a:t>
            </a:r>
            <a:r>
              <a:rPr lang="ru-RU" sz="3200" dirty="0"/>
              <a:t> </a:t>
            </a:r>
            <a:r>
              <a:rPr lang="ru-RU" sz="3200" dirty="0" err="1"/>
              <a:t>базисних</a:t>
            </a:r>
            <a:r>
              <a:rPr lang="ru-RU" sz="3200" dirty="0"/>
              <a:t> </a:t>
            </a:r>
            <a:r>
              <a:rPr lang="ru-RU" sz="3200" dirty="0" err="1"/>
              <a:t>змінних</a:t>
            </a:r>
            <a:r>
              <a:rPr lang="ru-RU" sz="3200" dirty="0"/>
              <a:t> в </a:t>
            </a:r>
            <a:r>
              <a:rPr lang="ru-RU" sz="3200" dirty="0" err="1"/>
              <a:t>нім</a:t>
            </a:r>
            <a:r>
              <a:rPr lang="ru-RU" sz="3200" dirty="0"/>
              <a:t> </a:t>
            </a:r>
            <a:r>
              <a:rPr lang="ru-RU" sz="3200" dirty="0" err="1"/>
              <a:t>ненегативні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2946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uk-UA" dirty="0" smtClean="0"/>
              <a:t>3</a:t>
            </a:r>
            <a:r>
              <a:rPr lang="en-US" dirty="0" smtClean="0"/>
              <a:t>.</a:t>
            </a:r>
            <a:r>
              <a:rPr lang="ru-RU" dirty="0" smtClean="0"/>
              <a:t> </a:t>
            </a:r>
            <a:r>
              <a:rPr lang="uk-UA" dirty="0" smtClean="0"/>
              <a:t>Основна теорема симплекс методу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err="1"/>
              <a:t>Серед</a:t>
            </a:r>
            <a:r>
              <a:rPr lang="ru-RU" sz="3200" dirty="0"/>
              <a:t> </a:t>
            </a:r>
            <a:r>
              <a:rPr lang="ru-RU" sz="3200" dirty="0" err="1"/>
              <a:t>оптимальних</a:t>
            </a:r>
            <a:r>
              <a:rPr lang="ru-RU" sz="3200" dirty="0"/>
              <a:t> </a:t>
            </a:r>
            <a:r>
              <a:rPr lang="ru-RU" sz="3200" dirty="0" err="1"/>
              <a:t>планів</a:t>
            </a:r>
            <a:r>
              <a:rPr lang="ru-RU" sz="3200" dirty="0"/>
              <a:t> </a:t>
            </a:r>
            <a:r>
              <a:rPr lang="ru-RU" sz="3200" dirty="0" err="1"/>
              <a:t>завдання</a:t>
            </a:r>
            <a:r>
              <a:rPr lang="ru-RU" sz="3200" dirty="0"/>
              <a:t> </a:t>
            </a:r>
            <a:r>
              <a:rPr lang="ru-RU" sz="3200" dirty="0" err="1"/>
              <a:t>лінійного</a:t>
            </a:r>
            <a:r>
              <a:rPr lang="ru-RU" sz="3200" dirty="0"/>
              <a:t> </a:t>
            </a:r>
            <a:r>
              <a:rPr lang="ru-RU" sz="3200" dirty="0" err="1"/>
              <a:t>програмування</a:t>
            </a:r>
            <a:r>
              <a:rPr lang="ru-RU" sz="3200" dirty="0"/>
              <a:t> в </a:t>
            </a:r>
            <a:r>
              <a:rPr lang="ru-RU" sz="3200" dirty="0" err="1"/>
              <a:t>канонічній</a:t>
            </a:r>
            <a:r>
              <a:rPr lang="ru-RU" sz="3200" dirty="0"/>
              <a:t> </a:t>
            </a:r>
            <a:r>
              <a:rPr lang="ru-RU" sz="3200" dirty="0" err="1"/>
              <a:t>формі</a:t>
            </a:r>
            <a:r>
              <a:rPr lang="ru-RU" sz="3200" dirty="0"/>
              <a:t> </a:t>
            </a:r>
            <a:r>
              <a:rPr lang="ru-RU" sz="3200" dirty="0" err="1"/>
              <a:t>обов'язкове</a:t>
            </a:r>
            <a:r>
              <a:rPr lang="ru-RU" sz="3200" dirty="0"/>
              <a:t> є </a:t>
            </a:r>
            <a:r>
              <a:rPr lang="ru-RU" sz="3200" dirty="0" err="1"/>
              <a:t>опорне</a:t>
            </a:r>
            <a:r>
              <a:rPr lang="ru-RU" sz="3200" dirty="0"/>
              <a:t> </a:t>
            </a:r>
            <a:r>
              <a:rPr lang="ru-RU" sz="3200" dirty="0" err="1"/>
              <a:t>рішення</a:t>
            </a:r>
            <a:r>
              <a:rPr lang="ru-RU" sz="3200" dirty="0"/>
              <a:t> </a:t>
            </a:r>
            <a:r>
              <a:rPr lang="ru-RU" sz="3200" dirty="0" err="1"/>
              <a:t>її</a:t>
            </a:r>
            <a:r>
              <a:rPr lang="ru-RU" sz="3200" dirty="0"/>
              <a:t> </a:t>
            </a:r>
            <a:r>
              <a:rPr lang="ru-RU" sz="3200" dirty="0" err="1"/>
              <a:t>системи</a:t>
            </a:r>
            <a:r>
              <a:rPr lang="ru-RU" sz="3200" dirty="0"/>
              <a:t> </a:t>
            </a:r>
            <a:r>
              <a:rPr lang="ru-RU" sz="3200" dirty="0" err="1"/>
              <a:t>обмежень</a:t>
            </a:r>
            <a:r>
              <a:rPr lang="ru-RU" sz="3200" dirty="0"/>
              <a:t>. Таким чином симплекс-метод є процедурою </a:t>
            </a:r>
            <a:r>
              <a:rPr lang="ru-RU" sz="3200" dirty="0" err="1"/>
              <a:t>спрямованого</a:t>
            </a:r>
            <a:r>
              <a:rPr lang="ru-RU" sz="3200" dirty="0"/>
              <a:t> перебору </a:t>
            </a:r>
            <a:r>
              <a:rPr lang="ru-RU" sz="3200" dirty="0" err="1"/>
              <a:t>опорних</a:t>
            </a:r>
            <a:r>
              <a:rPr lang="ru-RU" sz="3200" dirty="0"/>
              <a:t> </a:t>
            </a:r>
            <a:r>
              <a:rPr lang="ru-RU" sz="3200" dirty="0" err="1"/>
              <a:t>рішень</a:t>
            </a:r>
            <a:r>
              <a:rPr lang="ru-RU" sz="3200" dirty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89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uk-UA" dirty="0" smtClean="0"/>
              <a:t>4.</a:t>
            </a:r>
            <a:r>
              <a:rPr lang="en-US" dirty="0" smtClean="0"/>
              <a:t> </a:t>
            </a:r>
            <a:r>
              <a:rPr lang="ru-RU" dirty="0" smtClean="0"/>
              <a:t>Перев</a:t>
            </a:r>
            <a:r>
              <a:rPr lang="uk-UA" dirty="0" err="1" smtClean="0"/>
              <a:t>ірка</a:t>
            </a:r>
            <a:r>
              <a:rPr lang="uk-UA" dirty="0" smtClean="0"/>
              <a:t> рішення на оптимальність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err="1"/>
              <a:t>Допустиме</a:t>
            </a:r>
            <a:r>
              <a:rPr lang="ru-RU" sz="3600" dirty="0"/>
              <a:t> </a:t>
            </a:r>
            <a:r>
              <a:rPr lang="ru-RU" sz="3600" dirty="0" err="1"/>
              <a:t>базисне</a:t>
            </a:r>
            <a:r>
              <a:rPr lang="ru-RU" sz="3600" dirty="0"/>
              <a:t> </a:t>
            </a:r>
            <a:r>
              <a:rPr lang="ru-RU" sz="3600" dirty="0" err="1"/>
              <a:t>рішення</a:t>
            </a:r>
            <a:r>
              <a:rPr lang="ru-RU" sz="3600" dirty="0"/>
              <a:t> </a:t>
            </a:r>
            <a:r>
              <a:rPr lang="ru-RU" sz="3600" dirty="0" err="1"/>
              <a:t>системи</a:t>
            </a:r>
            <a:r>
              <a:rPr lang="ru-RU" sz="3600" dirty="0"/>
              <a:t> </a:t>
            </a:r>
            <a:r>
              <a:rPr lang="ru-RU" sz="3600" dirty="0" err="1"/>
              <a:t>обмежень</a:t>
            </a:r>
            <a:r>
              <a:rPr lang="ru-RU" sz="3600" dirty="0"/>
              <a:t> є </a:t>
            </a:r>
            <a:r>
              <a:rPr lang="ru-RU" sz="3600" dirty="0" err="1"/>
              <a:t>оптимальним</a:t>
            </a:r>
            <a:r>
              <a:rPr lang="ru-RU" sz="3600" dirty="0"/>
              <a:t> </a:t>
            </a:r>
            <a:r>
              <a:rPr lang="ru-RU" sz="3600" dirty="0" err="1"/>
              <a:t>рішенням</a:t>
            </a:r>
            <a:r>
              <a:rPr lang="ru-RU" sz="3600" dirty="0"/>
              <a:t> </a:t>
            </a:r>
            <a:r>
              <a:rPr lang="ru-RU" sz="3600" dirty="0" err="1"/>
              <a:t>задачі</a:t>
            </a:r>
            <a:r>
              <a:rPr lang="ru-RU" sz="3600" dirty="0"/>
              <a:t> </a:t>
            </a:r>
            <a:r>
              <a:rPr lang="ru-RU" sz="3600" dirty="0" err="1"/>
              <a:t>лінійного</a:t>
            </a:r>
            <a:r>
              <a:rPr lang="ru-RU" sz="3600" dirty="0"/>
              <a:t> </a:t>
            </a:r>
            <a:r>
              <a:rPr lang="ru-RU" sz="3600" dirty="0" err="1"/>
              <a:t>програмування</a:t>
            </a:r>
            <a:r>
              <a:rPr lang="ru-RU" sz="3600" dirty="0"/>
              <a:t> </a:t>
            </a:r>
            <a:r>
              <a:rPr lang="ru-RU" sz="3600" dirty="0" err="1"/>
              <a:t>тоді</a:t>
            </a:r>
            <a:r>
              <a:rPr lang="ru-RU" sz="3600" dirty="0"/>
              <a:t> і </a:t>
            </a:r>
            <a:r>
              <a:rPr lang="ru-RU" sz="3600" dirty="0" err="1"/>
              <a:t>тільки</a:t>
            </a:r>
            <a:r>
              <a:rPr lang="ru-RU" sz="3600" dirty="0"/>
              <a:t> </a:t>
            </a:r>
            <a:r>
              <a:rPr lang="ru-RU" sz="3600" dirty="0" err="1"/>
              <a:t>тоді</a:t>
            </a:r>
            <a:r>
              <a:rPr lang="ru-RU" sz="3600" dirty="0"/>
              <a:t>, коли усе </a:t>
            </a:r>
            <a:r>
              <a:rPr lang="en-US" sz="3600" dirty="0"/>
              <a:t>j 0. </a:t>
            </a:r>
            <a:r>
              <a:rPr lang="ru-RU" sz="3600" dirty="0" err="1"/>
              <a:t>Якщо</a:t>
            </a:r>
            <a:r>
              <a:rPr lang="ru-RU" sz="3600" dirty="0"/>
              <a:t> </a:t>
            </a:r>
            <a:r>
              <a:rPr lang="ru-RU" sz="3600" dirty="0" err="1"/>
              <a:t>усі</a:t>
            </a:r>
            <a:r>
              <a:rPr lang="ru-RU" sz="3600" dirty="0"/>
              <a:t> </a:t>
            </a:r>
            <a:r>
              <a:rPr lang="en-US" sz="3600" dirty="0"/>
              <a:t>j </a:t>
            </a:r>
            <a:r>
              <a:rPr lang="ru-RU" sz="3600" dirty="0"/>
              <a:t>строго </a:t>
            </a:r>
            <a:r>
              <a:rPr lang="ru-RU" sz="3600" dirty="0" err="1"/>
              <a:t>позитивні</a:t>
            </a:r>
            <a:r>
              <a:rPr lang="ru-RU" sz="3600" dirty="0"/>
              <a:t>, то </a:t>
            </a:r>
            <a:r>
              <a:rPr lang="ru-RU" sz="3600" dirty="0" err="1"/>
              <a:t>рішення</a:t>
            </a:r>
            <a:r>
              <a:rPr lang="ru-RU" sz="3600" dirty="0"/>
              <a:t> є </a:t>
            </a:r>
            <a:r>
              <a:rPr lang="ru-RU" sz="3600" dirty="0" err="1"/>
              <a:t>єдиним</a:t>
            </a:r>
            <a:r>
              <a:rPr lang="ru-RU" sz="3600" dirty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9778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uk-UA" dirty="0" smtClean="0"/>
              <a:t>5.</a:t>
            </a:r>
            <a:r>
              <a:rPr lang="en-US" dirty="0" smtClean="0"/>
              <a:t> </a:t>
            </a:r>
            <a:r>
              <a:rPr lang="uk-UA" dirty="0" smtClean="0"/>
              <a:t>Пошук другого допустимого базисного рішення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err="1"/>
              <a:t>Якщо</a:t>
            </a:r>
            <a:r>
              <a:rPr lang="ru-RU" sz="3600" dirty="0"/>
              <a:t> </a:t>
            </a:r>
            <a:r>
              <a:rPr lang="ru-RU" sz="3600" dirty="0" err="1"/>
              <a:t>отримане</a:t>
            </a:r>
            <a:r>
              <a:rPr lang="ru-RU" sz="3600" dirty="0"/>
              <a:t> </a:t>
            </a:r>
            <a:r>
              <a:rPr lang="ru-RU" sz="3600" dirty="0" err="1"/>
              <a:t>допустиме</a:t>
            </a:r>
            <a:r>
              <a:rPr lang="ru-RU" sz="3600" dirty="0"/>
              <a:t> </a:t>
            </a:r>
            <a:r>
              <a:rPr lang="ru-RU" sz="3600" dirty="0" err="1"/>
              <a:t>базисне</a:t>
            </a:r>
            <a:r>
              <a:rPr lang="ru-RU" sz="3600" dirty="0"/>
              <a:t> </a:t>
            </a:r>
            <a:r>
              <a:rPr lang="ru-RU" sz="3600" dirty="0" err="1"/>
              <a:t>рішення</a:t>
            </a:r>
            <a:r>
              <a:rPr lang="ru-RU" sz="3600" dirty="0"/>
              <a:t> </a:t>
            </a:r>
            <a:r>
              <a:rPr lang="ru-RU" sz="3600" dirty="0" err="1"/>
              <a:t>системи</a:t>
            </a:r>
            <a:r>
              <a:rPr lang="ru-RU" sz="3600" dirty="0"/>
              <a:t> </a:t>
            </a:r>
            <a:r>
              <a:rPr lang="ru-RU" sz="3600" dirty="0" err="1"/>
              <a:t>обмежень</a:t>
            </a:r>
            <a:r>
              <a:rPr lang="ru-RU" sz="3600" dirty="0"/>
              <a:t> не є </a:t>
            </a:r>
            <a:r>
              <a:rPr lang="ru-RU" sz="3600" dirty="0" err="1"/>
              <a:t>оптимальним</a:t>
            </a:r>
            <a:r>
              <a:rPr lang="ru-RU" sz="3600" dirty="0"/>
              <a:t>, </a:t>
            </a:r>
            <a:r>
              <a:rPr lang="ru-RU" sz="3600" dirty="0" err="1"/>
              <a:t>необхідно</a:t>
            </a:r>
            <a:r>
              <a:rPr lang="ru-RU" sz="3600" dirty="0"/>
              <a:t> </a:t>
            </a:r>
            <a:r>
              <a:rPr lang="ru-RU" sz="3600" dirty="0" err="1"/>
              <a:t>знайти</a:t>
            </a:r>
            <a:r>
              <a:rPr lang="ru-RU" sz="3600" dirty="0"/>
              <a:t> </a:t>
            </a:r>
            <a:r>
              <a:rPr lang="ru-RU" sz="3600" dirty="0" err="1"/>
              <a:t>інше</a:t>
            </a:r>
            <a:r>
              <a:rPr lang="ru-RU" sz="3600" dirty="0"/>
              <a:t> </a:t>
            </a:r>
            <a:r>
              <a:rPr lang="ru-RU" sz="3600" dirty="0" err="1"/>
              <a:t>допустиме</a:t>
            </a:r>
            <a:r>
              <a:rPr lang="ru-RU" sz="3600" dirty="0"/>
              <a:t> </a:t>
            </a:r>
            <a:r>
              <a:rPr lang="ru-RU" sz="3600" dirty="0" err="1"/>
              <a:t>базисне</a:t>
            </a:r>
            <a:r>
              <a:rPr lang="ru-RU" sz="3600" dirty="0"/>
              <a:t> </a:t>
            </a:r>
            <a:r>
              <a:rPr lang="ru-RU" sz="3600" dirty="0" err="1"/>
              <a:t>рішення</a:t>
            </a:r>
            <a:r>
              <a:rPr lang="ru-RU" sz="3600" dirty="0"/>
              <a:t>, при </a:t>
            </a:r>
            <a:r>
              <a:rPr lang="ru-RU" sz="3600" dirty="0" err="1"/>
              <a:t>якому</a:t>
            </a:r>
            <a:r>
              <a:rPr lang="ru-RU" sz="3600" dirty="0"/>
              <a:t> </a:t>
            </a:r>
            <a:r>
              <a:rPr lang="ru-RU" sz="3600" dirty="0" err="1"/>
              <a:t>цільова</a:t>
            </a:r>
            <a:r>
              <a:rPr lang="ru-RU" sz="3600" dirty="0"/>
              <a:t> </a:t>
            </a:r>
            <a:r>
              <a:rPr lang="ru-RU" sz="3600" dirty="0" err="1"/>
              <a:t>функція</a:t>
            </a:r>
            <a:r>
              <a:rPr lang="ru-RU" sz="3600" dirty="0"/>
              <a:t> </a:t>
            </a:r>
            <a:r>
              <a:rPr lang="ru-RU" sz="3600" dirty="0" err="1"/>
              <a:t>досягає</a:t>
            </a:r>
            <a:r>
              <a:rPr lang="ru-RU" sz="3600" dirty="0"/>
              <a:t> як </a:t>
            </a:r>
            <a:r>
              <a:rPr lang="ru-RU" sz="3600" dirty="0" err="1"/>
              <a:t>мінімум</a:t>
            </a:r>
            <a:r>
              <a:rPr lang="ru-RU" sz="3600" dirty="0"/>
              <a:t> не </a:t>
            </a:r>
            <a:r>
              <a:rPr lang="ru-RU" sz="3600" dirty="0" err="1"/>
              <a:t>меншого</a:t>
            </a:r>
            <a:r>
              <a:rPr lang="ru-RU" sz="3600" dirty="0"/>
              <a:t> </a:t>
            </a:r>
            <a:r>
              <a:rPr lang="ru-RU" sz="3600" dirty="0" err="1"/>
              <a:t>значення</a:t>
            </a:r>
            <a:r>
              <a:rPr lang="ru-RU" sz="3600" dirty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2066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Сімплекс-таблиця</a:t>
            </a:r>
            <a:r>
              <a:rPr lang="ru-RU" dirty="0" smtClean="0"/>
              <a:t>: </a:t>
            </a:r>
            <a:r>
              <a:rPr lang="ru-RU" dirty="0" err="1" smtClean="0"/>
              <a:t>розвернутий</a:t>
            </a:r>
            <a:r>
              <a:rPr lang="ru-RU" dirty="0" smtClean="0"/>
              <a:t> </a:t>
            </a:r>
            <a:r>
              <a:rPr lang="ru-RU" dirty="0" err="1" smtClean="0"/>
              <a:t>варіант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6870" y="2016578"/>
            <a:ext cx="7941861" cy="455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1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Сімплекс-таблиця</a:t>
            </a:r>
            <a:r>
              <a:rPr lang="ru-RU" dirty="0" smtClean="0"/>
              <a:t>: </a:t>
            </a:r>
            <a:r>
              <a:rPr lang="ru-RU" dirty="0" err="1" smtClean="0"/>
              <a:t>скорочений</a:t>
            </a:r>
            <a:r>
              <a:rPr lang="ru-RU" dirty="0" smtClean="0"/>
              <a:t> </a:t>
            </a:r>
            <a:r>
              <a:rPr lang="ru-RU" dirty="0" err="1" smtClean="0"/>
              <a:t>варіант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9231" y="1981744"/>
            <a:ext cx="4760931" cy="45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Проглядається</a:t>
            </a:r>
            <a:r>
              <a:rPr lang="ru-RU" dirty="0"/>
              <a:t> </a:t>
            </a:r>
            <a:r>
              <a:rPr lang="ru-RU" dirty="0" err="1"/>
              <a:t>остання</a:t>
            </a:r>
            <a:r>
              <a:rPr lang="ru-RU" dirty="0"/>
              <a:t> строка </a:t>
            </a:r>
            <a:r>
              <a:rPr lang="ru-RU" dirty="0" err="1"/>
              <a:t>таблиць</a:t>
            </a:r>
            <a:r>
              <a:rPr lang="ru-RU" dirty="0"/>
              <a:t>, </a:t>
            </a:r>
            <a:r>
              <a:rPr lang="ru-RU" dirty="0" err="1"/>
              <a:t>серед</a:t>
            </a:r>
            <a:r>
              <a:rPr lang="ru-RU" dirty="0"/>
              <a:t> </a:t>
            </a:r>
            <a:r>
              <a:rPr lang="ru-RU" dirty="0" err="1"/>
              <a:t>коефіцієнтів</a:t>
            </a:r>
            <a:r>
              <a:rPr lang="ru-RU" dirty="0"/>
              <a:t> </a:t>
            </a:r>
            <a:r>
              <a:rPr lang="ru-RU" dirty="0" err="1"/>
              <a:t>цієї</a:t>
            </a:r>
            <a:r>
              <a:rPr lang="ru-RU" dirty="0"/>
              <a:t> строки (</a:t>
            </a:r>
            <a:r>
              <a:rPr lang="ru-RU" dirty="0" err="1"/>
              <a:t>виключає</a:t>
            </a:r>
            <a:r>
              <a:rPr lang="ru-RU" dirty="0"/>
              <a:t> столбец </a:t>
            </a:r>
            <a:r>
              <a:rPr lang="ru-RU" dirty="0" err="1"/>
              <a:t>вільних</a:t>
            </a:r>
            <a:r>
              <a:rPr lang="ru-RU" dirty="0"/>
              <a:t> </a:t>
            </a:r>
            <a:r>
              <a:rPr lang="ru-RU" dirty="0" err="1"/>
              <a:t>членів</a:t>
            </a:r>
            <a:r>
              <a:rPr lang="ru-RU" dirty="0"/>
              <a:t>) </a:t>
            </a:r>
            <a:r>
              <a:rPr lang="ru-RU" dirty="0" err="1"/>
              <a:t>вибирається</a:t>
            </a:r>
            <a:r>
              <a:rPr lang="ru-RU" dirty="0"/>
              <a:t> </a:t>
            </a:r>
            <a:r>
              <a:rPr lang="ru-RU" dirty="0" err="1"/>
              <a:t>найменше</a:t>
            </a:r>
            <a:r>
              <a:rPr lang="ru-RU" dirty="0"/>
              <a:t> </a:t>
            </a:r>
            <a:r>
              <a:rPr lang="ru-RU" dirty="0" err="1"/>
              <a:t>негативне</a:t>
            </a:r>
            <a:r>
              <a:rPr lang="ru-RU" dirty="0"/>
              <a:t> число. </a:t>
            </a:r>
            <a:r>
              <a:rPr lang="ru-RU" dirty="0" err="1"/>
              <a:t>Якщо</a:t>
            </a:r>
            <a:r>
              <a:rPr lang="ru-RU" dirty="0"/>
              <a:t> такого </a:t>
            </a:r>
            <a:r>
              <a:rPr lang="ru-RU" dirty="0" err="1"/>
              <a:t>немає</a:t>
            </a:r>
            <a:r>
              <a:rPr lang="ru-RU" dirty="0"/>
              <a:t>, то </a:t>
            </a:r>
            <a:r>
              <a:rPr lang="ru-RU" dirty="0" err="1"/>
              <a:t>вихідне</a:t>
            </a:r>
            <a:r>
              <a:rPr lang="ru-RU" dirty="0"/>
              <a:t> </a:t>
            </a:r>
            <a:r>
              <a:rPr lang="ru-RU" dirty="0" err="1"/>
              <a:t>базове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 є </a:t>
            </a:r>
            <a:r>
              <a:rPr lang="ru-RU" dirty="0" err="1"/>
              <a:t>оптимальним</a:t>
            </a:r>
            <a:r>
              <a:rPr lang="ru-RU" dirty="0" smtClean="0"/>
              <a:t>.</a:t>
            </a:r>
          </a:p>
          <a:p>
            <a:r>
              <a:rPr lang="ru-RU" dirty="0" err="1"/>
              <a:t>Стовпець</a:t>
            </a:r>
            <a:r>
              <a:rPr lang="ru-RU" dirty="0"/>
              <a:t> </a:t>
            </a:r>
            <a:r>
              <a:rPr lang="ru-RU" dirty="0" err="1"/>
              <a:t>таблиці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відповідає</a:t>
            </a:r>
            <a:r>
              <a:rPr lang="ru-RU" dirty="0"/>
              <a:t> </a:t>
            </a:r>
            <a:r>
              <a:rPr lang="ru-RU" dirty="0" err="1"/>
              <a:t>обраному</a:t>
            </a:r>
            <a:r>
              <a:rPr lang="ru-RU" dirty="0"/>
              <a:t> негативному </a:t>
            </a:r>
            <a:r>
              <a:rPr lang="ru-RU" dirty="0" err="1"/>
              <a:t>коефіцієнту</a:t>
            </a:r>
            <a:r>
              <a:rPr lang="ru-RU" dirty="0"/>
              <a:t> в </a:t>
            </a:r>
            <a:r>
              <a:rPr lang="ru-RU" dirty="0" err="1"/>
              <a:t>останньому</a:t>
            </a:r>
            <a:r>
              <a:rPr lang="ru-RU" dirty="0"/>
              <a:t> рядку </a:t>
            </a:r>
            <a:r>
              <a:rPr lang="ru-RU" dirty="0" err="1"/>
              <a:t>називається</a:t>
            </a:r>
            <a:r>
              <a:rPr lang="ru-RU" dirty="0"/>
              <a:t> </a:t>
            </a:r>
            <a:r>
              <a:rPr lang="ru-RU" dirty="0" err="1"/>
              <a:t>ключовим</a:t>
            </a:r>
            <a:r>
              <a:rPr lang="ru-RU" dirty="0"/>
              <a:t>. У </a:t>
            </a:r>
            <a:r>
              <a:rPr lang="ru-RU" dirty="0" err="1"/>
              <a:t>цьому</a:t>
            </a:r>
            <a:r>
              <a:rPr lang="ru-RU" dirty="0"/>
              <a:t> </a:t>
            </a:r>
            <a:r>
              <a:rPr lang="ru-RU" dirty="0" err="1" smtClean="0"/>
              <a:t>стовпці</a:t>
            </a:r>
            <a:r>
              <a:rPr lang="ru-RU" dirty="0" smtClean="0"/>
              <a:t> </a:t>
            </a:r>
            <a:r>
              <a:rPr lang="ru-RU" dirty="0" err="1"/>
              <a:t>вибираються</a:t>
            </a:r>
            <a:r>
              <a:rPr lang="ru-RU" dirty="0"/>
              <a:t> </a:t>
            </a:r>
            <a:r>
              <a:rPr lang="ru-RU" dirty="0" err="1"/>
              <a:t>позитивні</a:t>
            </a:r>
            <a:r>
              <a:rPr lang="ru-RU" dirty="0"/>
              <a:t> </a:t>
            </a:r>
            <a:r>
              <a:rPr lang="ru-RU" dirty="0" err="1"/>
              <a:t>коефіцієнти</a:t>
            </a:r>
            <a:r>
              <a:rPr lang="ru-RU" dirty="0"/>
              <a:t>. </a:t>
            </a:r>
            <a:r>
              <a:rPr lang="ru-RU" dirty="0" err="1"/>
              <a:t>Якщо</a:t>
            </a:r>
            <a:r>
              <a:rPr lang="ru-RU" dirty="0"/>
              <a:t> таких </a:t>
            </a:r>
            <a:r>
              <a:rPr lang="ru-RU" dirty="0" err="1"/>
              <a:t>немає</a:t>
            </a:r>
            <a:r>
              <a:rPr lang="ru-RU" dirty="0"/>
              <a:t>, то </a:t>
            </a:r>
            <a:r>
              <a:rPr lang="ru-RU" dirty="0" err="1"/>
              <a:t>завдання</a:t>
            </a:r>
            <a:r>
              <a:rPr lang="ru-RU" dirty="0"/>
              <a:t> </a:t>
            </a:r>
            <a:r>
              <a:rPr lang="ru-RU" dirty="0" err="1"/>
              <a:t>рішень</a:t>
            </a:r>
            <a:r>
              <a:rPr lang="ru-RU" dirty="0"/>
              <a:t> </a:t>
            </a:r>
            <a:r>
              <a:rPr lang="ru-RU" dirty="0" err="1"/>
              <a:t>немає</a:t>
            </a:r>
            <a:r>
              <a:rPr lang="ru-RU" dirty="0" smtClean="0"/>
              <a:t>.</a:t>
            </a:r>
          </a:p>
          <a:p>
            <a:r>
              <a:rPr lang="ru-RU" dirty="0" err="1"/>
              <a:t>Серед</a:t>
            </a:r>
            <a:r>
              <a:rPr lang="ru-RU" dirty="0"/>
              <a:t> </a:t>
            </a:r>
            <a:r>
              <a:rPr lang="ru-RU" dirty="0" err="1"/>
              <a:t>позитивних</a:t>
            </a:r>
            <a:r>
              <a:rPr lang="ru-RU" dirty="0"/>
              <a:t> </a:t>
            </a:r>
            <a:r>
              <a:rPr lang="ru-RU" dirty="0" err="1"/>
              <a:t>коефіцієнтів</a:t>
            </a:r>
            <a:r>
              <a:rPr lang="ru-RU" dirty="0"/>
              <a:t>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стовпця</a:t>
            </a:r>
            <a:r>
              <a:rPr lang="ru-RU" dirty="0"/>
              <a:t> </a:t>
            </a:r>
            <a:r>
              <a:rPr lang="ru-RU" dirty="0" err="1"/>
              <a:t>вибирається</a:t>
            </a:r>
            <a:r>
              <a:rPr lang="ru-RU" dirty="0"/>
              <a:t> той, </a:t>
            </a:r>
            <a:r>
              <a:rPr lang="ru-RU" dirty="0" err="1"/>
              <a:t>котрого</a:t>
            </a:r>
            <a:r>
              <a:rPr lang="ru-RU" dirty="0"/>
              <a:t> абсолютна величина </a:t>
            </a:r>
            <a:r>
              <a:rPr lang="ru-RU" dirty="0" err="1"/>
              <a:t>відношення</a:t>
            </a:r>
            <a:r>
              <a:rPr lang="ru-RU" dirty="0"/>
              <a:t> </a:t>
            </a:r>
            <a:r>
              <a:rPr lang="ru-RU" dirty="0" err="1"/>
              <a:t>відповідного</a:t>
            </a:r>
            <a:r>
              <a:rPr lang="ru-RU" dirty="0"/>
              <a:t> </a:t>
            </a:r>
            <a:r>
              <a:rPr lang="ru-RU" dirty="0" err="1"/>
              <a:t>вільного</a:t>
            </a:r>
            <a:r>
              <a:rPr lang="ru-RU" dirty="0"/>
              <a:t> члена до </a:t>
            </a:r>
            <a:r>
              <a:rPr lang="ru-RU" dirty="0" err="1"/>
              <a:t>цього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 </a:t>
            </a:r>
            <a:r>
              <a:rPr lang="ru-RU" dirty="0" err="1"/>
              <a:t>мінімальна</a:t>
            </a:r>
            <a:r>
              <a:rPr lang="ru-RU" dirty="0"/>
              <a:t>.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коефіцієнт</a:t>
            </a:r>
            <a:r>
              <a:rPr lang="ru-RU" dirty="0"/>
              <a:t> </a:t>
            </a:r>
            <a:r>
              <a:rPr lang="ru-RU" dirty="0" err="1"/>
              <a:t>називається</a:t>
            </a:r>
            <a:r>
              <a:rPr lang="ru-RU" dirty="0"/>
              <a:t> </a:t>
            </a:r>
            <a:r>
              <a:rPr lang="ru-RU" dirty="0" err="1" smtClean="0"/>
              <a:t>роздільним</a:t>
            </a:r>
            <a:r>
              <a:rPr lang="ru-RU" dirty="0" smtClean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 smtClean="0"/>
              <a:t>ключовим</a:t>
            </a:r>
            <a:r>
              <a:rPr lang="ru-RU" dirty="0" smtClean="0"/>
              <a:t>, </a:t>
            </a:r>
            <a:r>
              <a:rPr lang="ru-RU" dirty="0"/>
              <a:t>а рядок, в </a:t>
            </a:r>
            <a:r>
              <a:rPr lang="ru-RU" dirty="0" err="1"/>
              <a:t>якій</a:t>
            </a:r>
            <a:r>
              <a:rPr lang="ru-RU" dirty="0"/>
              <a:t> </a:t>
            </a:r>
            <a:r>
              <a:rPr lang="ru-RU" dirty="0" err="1"/>
              <a:t>він</a:t>
            </a:r>
            <a:r>
              <a:rPr lang="ru-RU" dirty="0"/>
              <a:t> </a:t>
            </a:r>
            <a:r>
              <a:rPr lang="ru-RU" dirty="0" err="1"/>
              <a:t>знаходиться</a:t>
            </a:r>
            <a:r>
              <a:rPr lang="ru-RU" dirty="0"/>
              <a:t>, </a:t>
            </a:r>
            <a:r>
              <a:rPr lang="ru-RU" dirty="0" err="1" smtClean="0"/>
              <a:t>ключовим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Симплекс-</a:t>
            </a:r>
            <a:r>
              <a:rPr lang="ru-RU" dirty="0" err="1" smtClean="0"/>
              <a:t>таблиця</a:t>
            </a:r>
            <a:r>
              <a:rPr lang="ru-RU" dirty="0" smtClean="0"/>
              <a:t>: </a:t>
            </a:r>
            <a:r>
              <a:rPr lang="ru-RU" dirty="0" err="1"/>
              <a:t>алгоритми</a:t>
            </a:r>
            <a:r>
              <a:rPr lang="ru-RU" dirty="0"/>
              <a:t> </a:t>
            </a:r>
            <a:r>
              <a:rPr lang="ru-RU" dirty="0" err="1"/>
              <a:t>рішень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019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Симплекс-</a:t>
            </a:r>
            <a:r>
              <a:rPr lang="ru-RU" dirty="0" err="1"/>
              <a:t>таблиця</a:t>
            </a:r>
            <a:r>
              <a:rPr lang="ru-RU" dirty="0"/>
              <a:t>: алгоритм </a:t>
            </a:r>
            <a:r>
              <a:rPr lang="ru-RU" dirty="0" err="1"/>
              <a:t>рішення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err="1"/>
              <a:t>Базисна</a:t>
            </a:r>
            <a:r>
              <a:rPr lang="ru-RU" dirty="0"/>
              <a:t> </a:t>
            </a:r>
            <a:r>
              <a:rPr lang="ru-RU" dirty="0" err="1"/>
              <a:t>змінна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відповідає</a:t>
            </a:r>
            <a:r>
              <a:rPr lang="ru-RU" dirty="0"/>
              <a:t> рядку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, повинна бути переведена в </a:t>
            </a:r>
            <a:r>
              <a:rPr lang="ru-RU" dirty="0" err="1"/>
              <a:t>розряд</a:t>
            </a:r>
            <a:r>
              <a:rPr lang="ru-RU" dirty="0"/>
              <a:t> </a:t>
            </a:r>
            <a:r>
              <a:rPr lang="ru-RU" dirty="0" err="1"/>
              <a:t>вільних</a:t>
            </a:r>
            <a:r>
              <a:rPr lang="ru-RU" dirty="0"/>
              <a:t>, а </a:t>
            </a:r>
            <a:r>
              <a:rPr lang="ru-RU" dirty="0" err="1"/>
              <a:t>вільна</a:t>
            </a:r>
            <a:r>
              <a:rPr lang="ru-RU" dirty="0"/>
              <a:t> </a:t>
            </a:r>
            <a:r>
              <a:rPr lang="ru-RU" dirty="0" err="1"/>
              <a:t>змінна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відповідає</a:t>
            </a:r>
            <a:r>
              <a:rPr lang="ru-RU" dirty="0"/>
              <a:t> </a:t>
            </a:r>
            <a:r>
              <a:rPr lang="ru-RU" dirty="0" err="1"/>
              <a:t>стовпцю</a:t>
            </a:r>
            <a:r>
              <a:rPr lang="ru-RU" dirty="0"/>
              <a:t>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, вводиться до </a:t>
            </a:r>
            <a:r>
              <a:rPr lang="ru-RU" dirty="0" err="1"/>
              <a:t>базисних</a:t>
            </a:r>
            <a:r>
              <a:rPr lang="ru-RU" dirty="0"/>
              <a:t>. Нова </a:t>
            </a:r>
            <a:r>
              <a:rPr lang="ru-RU" dirty="0" err="1"/>
              <a:t>таблиця</a:t>
            </a:r>
            <a:r>
              <a:rPr lang="ru-RU" dirty="0"/>
              <a:t> </a:t>
            </a:r>
            <a:r>
              <a:rPr lang="ru-RU" dirty="0" err="1"/>
              <a:t>будується</a:t>
            </a:r>
            <a:r>
              <a:rPr lang="ru-RU" dirty="0"/>
              <a:t> за таким </a:t>
            </a:r>
            <a:r>
              <a:rPr lang="ru-RU" dirty="0" smtClean="0"/>
              <a:t>алгоритмом</a:t>
            </a:r>
            <a:r>
              <a:rPr lang="ru-RU" dirty="0"/>
              <a:t>:</a:t>
            </a:r>
            <a:endParaRPr lang="ru-RU" dirty="0" smtClean="0"/>
          </a:p>
          <a:p>
            <a:r>
              <a:rPr lang="ru-RU" dirty="0" smtClean="0"/>
              <a:t>а</a:t>
            </a:r>
            <a:r>
              <a:rPr lang="ru-RU" dirty="0"/>
              <a:t>) в </a:t>
            </a:r>
            <a:r>
              <a:rPr lang="ru-RU" dirty="0" err="1"/>
              <a:t>позначення</a:t>
            </a:r>
            <a:r>
              <a:rPr lang="ru-RU" dirty="0"/>
              <a:t> </a:t>
            </a:r>
            <a:r>
              <a:rPr lang="ru-RU" dirty="0" err="1"/>
              <a:t>рядків</a:t>
            </a:r>
            <a:r>
              <a:rPr lang="ru-RU" dirty="0"/>
              <a:t> і </a:t>
            </a:r>
            <a:r>
              <a:rPr lang="ru-RU" dirty="0" err="1"/>
              <a:t>стовпців</a:t>
            </a:r>
            <a:r>
              <a:rPr lang="ru-RU" dirty="0"/>
              <a:t> </a:t>
            </a:r>
            <a:r>
              <a:rPr lang="ru-RU" dirty="0" err="1"/>
              <a:t>змінна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вводиться в базис і </a:t>
            </a:r>
            <a:r>
              <a:rPr lang="ru-RU" dirty="0" err="1"/>
              <a:t>змінна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виводиться</a:t>
            </a:r>
            <a:r>
              <a:rPr lang="ru-RU" dirty="0"/>
              <a:t> з </a:t>
            </a:r>
            <a:r>
              <a:rPr lang="ru-RU" dirty="0" err="1"/>
              <a:t>нього</a:t>
            </a:r>
            <a:r>
              <a:rPr lang="ru-RU" dirty="0"/>
              <a:t>, </a:t>
            </a:r>
            <a:r>
              <a:rPr lang="ru-RU" dirty="0" err="1"/>
              <a:t>змінюються</a:t>
            </a:r>
            <a:r>
              <a:rPr lang="ru-RU" dirty="0"/>
              <a:t> </a:t>
            </a:r>
            <a:r>
              <a:rPr lang="ru-RU" dirty="0" err="1"/>
              <a:t>місцями</a:t>
            </a:r>
            <a:r>
              <a:rPr lang="ru-RU" dirty="0"/>
              <a:t>; </a:t>
            </a:r>
            <a:r>
              <a:rPr lang="ru-RU" dirty="0" smtClean="0"/>
              <a:t>б</a:t>
            </a:r>
            <a:r>
              <a:rPr lang="ru-RU" dirty="0"/>
              <a:t>) дома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 </a:t>
            </a:r>
            <a:r>
              <a:rPr lang="ru-RU" dirty="0" err="1"/>
              <a:t>записуємо</a:t>
            </a:r>
            <a:r>
              <a:rPr lang="ru-RU" dirty="0"/>
              <a:t> </a:t>
            </a:r>
            <a:r>
              <a:rPr lang="ru-RU" dirty="0" err="1"/>
              <a:t>зворотне</a:t>
            </a:r>
            <a:r>
              <a:rPr lang="ru-RU" dirty="0"/>
              <a:t> </a:t>
            </a:r>
            <a:r>
              <a:rPr lang="ru-RU" dirty="0" err="1"/>
              <a:t>йому</a:t>
            </a:r>
            <a:r>
              <a:rPr lang="ru-RU" dirty="0"/>
              <a:t> число</a:t>
            </a:r>
            <a:r>
              <a:rPr lang="ru-RU" dirty="0" smtClean="0"/>
              <a:t>; </a:t>
            </a:r>
            <a:r>
              <a:rPr lang="ru-RU" dirty="0"/>
              <a:t>в) </a:t>
            </a:r>
            <a:r>
              <a:rPr lang="ru-RU" dirty="0" err="1"/>
              <a:t>ключовий</a:t>
            </a:r>
            <a:r>
              <a:rPr lang="ru-RU" dirty="0"/>
              <a:t> рядок (за </a:t>
            </a:r>
            <a:r>
              <a:rPr lang="ru-RU" dirty="0" err="1"/>
              <a:t>винятком</a:t>
            </a:r>
            <a:r>
              <a:rPr lang="ru-RU" dirty="0"/>
              <a:t>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) </a:t>
            </a:r>
            <a:r>
              <a:rPr lang="ru-RU" dirty="0" err="1"/>
              <a:t>поділяємо</a:t>
            </a:r>
            <a:r>
              <a:rPr lang="ru-RU" dirty="0"/>
              <a:t> на </a:t>
            </a:r>
            <a:r>
              <a:rPr lang="ru-RU" dirty="0" err="1"/>
              <a:t>ключовий</a:t>
            </a:r>
            <a:r>
              <a:rPr lang="ru-RU" dirty="0"/>
              <a:t> </a:t>
            </a:r>
            <a:r>
              <a:rPr lang="ru-RU" dirty="0" err="1"/>
              <a:t>елемент</a:t>
            </a:r>
            <a:r>
              <a:rPr lang="ru-RU" dirty="0"/>
              <a:t>; </a:t>
            </a:r>
            <a:r>
              <a:rPr lang="ru-RU" dirty="0" err="1"/>
              <a:t>отриманий</a:t>
            </a:r>
            <a:r>
              <a:rPr lang="ru-RU" dirty="0"/>
              <a:t> рядок </a:t>
            </a:r>
            <a:r>
              <a:rPr lang="ru-RU" dirty="0" err="1"/>
              <a:t>вписуємо</a:t>
            </a:r>
            <a:r>
              <a:rPr lang="ru-RU" dirty="0"/>
              <a:t> на </a:t>
            </a:r>
            <a:r>
              <a:rPr lang="ru-RU" dirty="0" err="1"/>
              <a:t>місце</a:t>
            </a:r>
            <a:r>
              <a:rPr lang="ru-RU" dirty="0"/>
              <a:t> </a:t>
            </a:r>
            <a:r>
              <a:rPr lang="ru-RU" dirty="0" err="1"/>
              <a:t>ключове</a:t>
            </a:r>
            <a:r>
              <a:rPr lang="ru-RU" dirty="0"/>
              <a:t>; </a:t>
            </a:r>
            <a:r>
              <a:rPr lang="ru-RU" dirty="0" smtClean="0"/>
              <a:t>г</a:t>
            </a:r>
            <a:r>
              <a:rPr lang="ru-RU" dirty="0"/>
              <a:t>) </a:t>
            </a:r>
            <a:r>
              <a:rPr lang="ru-RU" dirty="0" err="1"/>
              <a:t>ключовий</a:t>
            </a:r>
            <a:r>
              <a:rPr lang="ru-RU" dirty="0"/>
              <a:t> </a:t>
            </a:r>
            <a:r>
              <a:rPr lang="ru-RU" dirty="0" err="1"/>
              <a:t>стовпець</a:t>
            </a:r>
            <a:r>
              <a:rPr lang="ru-RU" dirty="0"/>
              <a:t> (за </a:t>
            </a:r>
            <a:r>
              <a:rPr lang="ru-RU" dirty="0" err="1"/>
              <a:t>винятком</a:t>
            </a:r>
            <a:r>
              <a:rPr lang="ru-RU" dirty="0"/>
              <a:t> </a:t>
            </a:r>
            <a:r>
              <a:rPr lang="ru-RU" dirty="0" err="1"/>
              <a:t>ключового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) </a:t>
            </a:r>
            <a:r>
              <a:rPr lang="ru-RU" dirty="0" err="1"/>
              <a:t>ділимо</a:t>
            </a:r>
            <a:r>
              <a:rPr lang="ru-RU" dirty="0"/>
              <a:t> на </a:t>
            </a:r>
            <a:r>
              <a:rPr lang="ru-RU" dirty="0" err="1"/>
              <a:t>ключовий</a:t>
            </a:r>
            <a:r>
              <a:rPr lang="ru-RU" dirty="0"/>
              <a:t> </a:t>
            </a:r>
            <a:r>
              <a:rPr lang="ru-RU" dirty="0" err="1"/>
              <a:t>елемент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протилежним</a:t>
            </a:r>
            <a:r>
              <a:rPr lang="ru-RU" dirty="0"/>
              <a:t> знаком; </a:t>
            </a:r>
            <a:r>
              <a:rPr lang="ru-RU" dirty="0" err="1"/>
              <a:t>отриманий</a:t>
            </a:r>
            <a:r>
              <a:rPr lang="ru-RU" dirty="0"/>
              <a:t> </a:t>
            </a:r>
            <a:r>
              <a:rPr lang="ru-RU" dirty="0" err="1"/>
              <a:t>стовпець</a:t>
            </a:r>
            <a:r>
              <a:rPr lang="ru-RU" dirty="0"/>
              <a:t> </a:t>
            </a:r>
            <a:r>
              <a:rPr lang="ru-RU" dirty="0" err="1"/>
              <a:t>вписуємо</a:t>
            </a:r>
            <a:r>
              <a:rPr lang="ru-RU" dirty="0"/>
              <a:t> на </a:t>
            </a:r>
            <a:r>
              <a:rPr lang="ru-RU" dirty="0" err="1"/>
              <a:t>місце</a:t>
            </a:r>
            <a:r>
              <a:rPr lang="ru-RU" dirty="0"/>
              <a:t> </a:t>
            </a:r>
            <a:r>
              <a:rPr lang="ru-RU" dirty="0" err="1" smtClean="0"/>
              <a:t>ключового</a:t>
            </a:r>
            <a:r>
              <a:rPr lang="ru-RU" dirty="0"/>
              <a:t> д)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інші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 </a:t>
            </a:r>
            <a:r>
              <a:rPr lang="ru-RU" dirty="0" err="1"/>
              <a:t>таблиці</a:t>
            </a:r>
            <a:r>
              <a:rPr lang="ru-RU" dirty="0"/>
              <a:t>, </a:t>
            </a:r>
            <a:r>
              <a:rPr lang="ru-RU" dirty="0" err="1"/>
              <a:t>включаючи</a:t>
            </a:r>
            <a:r>
              <a:rPr lang="ru-RU" dirty="0"/>
              <a:t> рядок </a:t>
            </a:r>
            <a:r>
              <a:rPr lang="ru-RU" dirty="0" err="1"/>
              <a:t>оцінок</a:t>
            </a:r>
            <a:r>
              <a:rPr lang="ru-RU" dirty="0"/>
              <a:t> і </a:t>
            </a:r>
            <a:r>
              <a:rPr lang="ru-RU" dirty="0" err="1"/>
              <a:t>стовпець</a:t>
            </a:r>
            <a:r>
              <a:rPr lang="ru-RU" dirty="0"/>
              <a:t> </a:t>
            </a:r>
            <a:r>
              <a:rPr lang="ru-RU" dirty="0" err="1"/>
              <a:t>вільних</a:t>
            </a:r>
            <a:r>
              <a:rPr lang="ru-RU" dirty="0"/>
              <a:t> </a:t>
            </a:r>
            <a:r>
              <a:rPr lang="ru-RU" dirty="0" err="1"/>
              <a:t>членів</a:t>
            </a:r>
            <a:r>
              <a:rPr lang="ru-RU" dirty="0"/>
              <a:t>, </a:t>
            </a:r>
            <a:r>
              <a:rPr lang="ru-RU" dirty="0" err="1"/>
              <a:t>перераховуємо</a:t>
            </a:r>
            <a:r>
              <a:rPr lang="ru-RU" dirty="0"/>
              <a:t> за так </a:t>
            </a:r>
            <a:r>
              <a:rPr lang="ru-RU" dirty="0" err="1"/>
              <a:t>званим</a:t>
            </a:r>
            <a:r>
              <a:rPr lang="ru-RU" dirty="0"/>
              <a:t> «правилом </a:t>
            </a:r>
            <a:r>
              <a:rPr lang="ru-RU" dirty="0" err="1"/>
              <a:t>прямокутника</a:t>
            </a:r>
            <a:r>
              <a:rPr lang="ru-RU" dirty="0"/>
              <a:t>»: на </a:t>
            </a:r>
            <a:r>
              <a:rPr lang="ru-RU" dirty="0" err="1"/>
              <a:t>основі</a:t>
            </a:r>
            <a:r>
              <a:rPr lang="ru-RU" dirty="0"/>
              <a:t> </a:t>
            </a:r>
            <a:r>
              <a:rPr lang="ru-RU" dirty="0" err="1"/>
              <a:t>клітини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перераховується</a:t>
            </a:r>
            <a:r>
              <a:rPr lang="ru-RU" dirty="0"/>
              <a:t>, і </a:t>
            </a:r>
            <a:r>
              <a:rPr lang="ru-RU" dirty="0" err="1"/>
              <a:t>клітини</a:t>
            </a:r>
            <a:r>
              <a:rPr lang="ru-RU" dirty="0"/>
              <a:t> з </a:t>
            </a:r>
            <a:r>
              <a:rPr lang="ru-RU" dirty="0" err="1"/>
              <a:t>ключовим</a:t>
            </a:r>
            <a:r>
              <a:rPr lang="ru-RU" dirty="0"/>
              <a:t> </a:t>
            </a:r>
            <a:r>
              <a:rPr lang="ru-RU" dirty="0" err="1"/>
              <a:t>елементом</a:t>
            </a:r>
            <a:r>
              <a:rPr lang="ru-RU" dirty="0"/>
              <a:t> </a:t>
            </a:r>
            <a:r>
              <a:rPr lang="ru-RU" dirty="0" err="1"/>
              <a:t>подумки</a:t>
            </a:r>
            <a:r>
              <a:rPr lang="ru-RU" dirty="0"/>
              <a:t> </a:t>
            </a:r>
            <a:r>
              <a:rPr lang="ru-RU" dirty="0" err="1"/>
              <a:t>складаємо</a:t>
            </a:r>
            <a:r>
              <a:rPr lang="ru-RU" dirty="0"/>
              <a:t> </a:t>
            </a:r>
            <a:r>
              <a:rPr lang="ru-RU" dirty="0" err="1"/>
              <a:t>прямокутник</a:t>
            </a:r>
            <a:r>
              <a:rPr lang="ru-RU" dirty="0"/>
              <a:t>, </a:t>
            </a:r>
            <a:r>
              <a:rPr lang="ru-RU" dirty="0" err="1"/>
              <a:t>далі</a:t>
            </a:r>
            <a:r>
              <a:rPr lang="ru-RU" dirty="0"/>
              <a:t> </a:t>
            </a:r>
            <a:r>
              <a:rPr lang="ru-RU" dirty="0" err="1"/>
              <a:t>перемножуємо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стоять у </a:t>
            </a:r>
            <a:r>
              <a:rPr lang="ru-RU" dirty="0" err="1"/>
              <a:t>двох</a:t>
            </a:r>
            <a:r>
              <a:rPr lang="ru-RU" dirty="0"/>
              <a:t> </a:t>
            </a:r>
            <a:r>
              <a:rPr lang="ru-RU" dirty="0" err="1"/>
              <a:t>його</a:t>
            </a:r>
            <a:r>
              <a:rPr lang="ru-RU" dirty="0"/>
              <a:t> вершинах, </a:t>
            </a:r>
            <a:r>
              <a:rPr lang="ru-RU" dirty="0" err="1"/>
              <a:t>отримані</a:t>
            </a:r>
            <a:r>
              <a:rPr lang="ru-RU" dirty="0"/>
              <a:t> </a:t>
            </a:r>
            <a:r>
              <a:rPr lang="ru-RU" dirty="0" err="1"/>
              <a:t>ділимо</a:t>
            </a:r>
            <a:r>
              <a:rPr lang="ru-RU" dirty="0"/>
              <a:t> на </a:t>
            </a:r>
            <a:r>
              <a:rPr lang="ru-RU" dirty="0" err="1"/>
              <a:t>ключовий</a:t>
            </a:r>
            <a:r>
              <a:rPr lang="ru-RU" dirty="0"/>
              <a:t> </a:t>
            </a:r>
            <a:r>
              <a:rPr lang="ru-RU" dirty="0" err="1"/>
              <a:t>елемент</a:t>
            </a:r>
            <a:r>
              <a:rPr lang="ru-RU" dirty="0"/>
              <a:t> і </a:t>
            </a:r>
            <a:r>
              <a:rPr lang="ru-RU" dirty="0" err="1"/>
              <a:t>віднімаємо</a:t>
            </a:r>
            <a:r>
              <a:rPr lang="ru-RU" dirty="0"/>
              <a:t> з </a:t>
            </a:r>
            <a:r>
              <a:rPr lang="ru-RU" dirty="0" err="1"/>
              <a:t>елемента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перераховується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464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Симплекс-</a:t>
            </a:r>
            <a:r>
              <a:rPr lang="ru-RU" dirty="0" err="1"/>
              <a:t>таблиця</a:t>
            </a:r>
            <a:r>
              <a:rPr lang="ru-RU" dirty="0"/>
              <a:t>: алгоритм </a:t>
            </a:r>
            <a:r>
              <a:rPr lang="ru-RU" dirty="0" err="1" smtClean="0"/>
              <a:t>рішення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Нова симплекс-</a:t>
            </a:r>
            <a:r>
              <a:rPr lang="ru-RU" dirty="0" err="1"/>
              <a:t>таблиця</a:t>
            </a:r>
            <a:r>
              <a:rPr lang="ru-RU" dirty="0"/>
              <a:t> </a:t>
            </a:r>
            <a:r>
              <a:rPr lang="ru-RU" dirty="0" err="1"/>
              <a:t>відповідає</a:t>
            </a:r>
            <a:r>
              <a:rPr lang="ru-RU" dirty="0"/>
              <a:t> новому допустимому базисному </a:t>
            </a:r>
            <a:r>
              <a:rPr lang="ru-RU" dirty="0" err="1"/>
              <a:t>рішенню</a:t>
            </a:r>
            <a:r>
              <a:rPr lang="ru-RU" dirty="0"/>
              <a:t>. </a:t>
            </a:r>
            <a:r>
              <a:rPr lang="ru-RU" dirty="0" err="1"/>
              <a:t>Перевіряємо</a:t>
            </a:r>
            <a:r>
              <a:rPr lang="ru-RU" dirty="0"/>
              <a:t> </a:t>
            </a:r>
            <a:r>
              <a:rPr lang="ru-RU" dirty="0" err="1"/>
              <a:t>нове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 на </a:t>
            </a:r>
            <a:r>
              <a:rPr lang="ru-RU" dirty="0" err="1"/>
              <a:t>оптимальність</a:t>
            </a:r>
            <a:r>
              <a:rPr lang="ru-RU" dirty="0"/>
              <a:t>, </a:t>
            </a:r>
            <a:r>
              <a:rPr lang="ru-RU" dirty="0" err="1"/>
              <a:t>якщо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 не </a:t>
            </a:r>
            <a:r>
              <a:rPr lang="ru-RU" dirty="0" err="1"/>
              <a:t>оптимальне</a:t>
            </a:r>
            <a:r>
              <a:rPr lang="ru-RU" dirty="0"/>
              <a:t>, </a:t>
            </a:r>
            <a:r>
              <a:rPr lang="ru-RU" dirty="0" err="1"/>
              <a:t>повторюємо</a:t>
            </a:r>
            <a:r>
              <a:rPr lang="ru-RU" dirty="0"/>
              <a:t> алгоритм.</a:t>
            </a:r>
          </a:p>
        </p:txBody>
      </p:sp>
    </p:spTree>
    <p:extLst>
      <p:ext uri="{BB962C8B-B14F-4D97-AF65-F5344CB8AC3E}">
        <p14:creationId xmlns:p14="http://schemas.microsoft.com/office/powerpoint/2010/main" val="242549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err="1" smtClean="0"/>
              <a:t>Сутн</a:t>
            </a:r>
            <a:r>
              <a:rPr lang="uk-UA" dirty="0" err="1" smtClean="0"/>
              <a:t>ість</a:t>
            </a:r>
            <a:r>
              <a:rPr lang="uk-UA" dirty="0" smtClean="0"/>
              <a:t> методу </a:t>
            </a:r>
            <a:endParaRPr lang="ru-RU" dirty="0"/>
          </a:p>
        </p:txBody>
      </p:sp>
      <p:sp>
        <p:nvSpPr>
          <p:cNvPr id="14" name="Объект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ru-RU" sz="3600" dirty="0" smtClean="0"/>
              <a:t>Симплекс-метод </a:t>
            </a:r>
            <a:r>
              <a:rPr lang="ru-RU" sz="3600" dirty="0"/>
              <a:t>– </a:t>
            </a:r>
            <a:r>
              <a:rPr lang="ru-RU" sz="3600" dirty="0" err="1"/>
              <a:t>універсальний</a:t>
            </a:r>
            <a:r>
              <a:rPr lang="ru-RU" sz="3600" dirty="0"/>
              <a:t> метод </a:t>
            </a:r>
            <a:r>
              <a:rPr lang="ru-RU" sz="3600" dirty="0" err="1"/>
              <a:t>розв'язання</a:t>
            </a:r>
            <a:r>
              <a:rPr lang="ru-RU" sz="3600" dirty="0"/>
              <a:t> задач </a:t>
            </a:r>
            <a:r>
              <a:rPr lang="ru-RU" sz="3600" dirty="0" err="1"/>
              <a:t>лінійного</a:t>
            </a:r>
            <a:r>
              <a:rPr lang="ru-RU" sz="3600" dirty="0"/>
              <a:t> </a:t>
            </a:r>
            <a:r>
              <a:rPr lang="ru-RU" sz="3600" dirty="0" err="1"/>
              <a:t>програмування</a:t>
            </a:r>
            <a:r>
              <a:rPr lang="ru-RU" sz="3600" dirty="0"/>
              <a:t>. Суть методу: </a:t>
            </a:r>
            <a:r>
              <a:rPr lang="ru-RU" sz="3600" dirty="0" err="1"/>
              <a:t>цілеспрямований</a:t>
            </a:r>
            <a:r>
              <a:rPr lang="ru-RU" sz="3600" dirty="0"/>
              <a:t> </a:t>
            </a:r>
            <a:r>
              <a:rPr lang="ru-RU" sz="3600" dirty="0" err="1"/>
              <a:t>перебір</a:t>
            </a:r>
            <a:r>
              <a:rPr lang="ru-RU" sz="3600" dirty="0"/>
              <a:t> </a:t>
            </a:r>
            <a:r>
              <a:rPr lang="ru-RU" sz="3600" dirty="0" err="1"/>
              <a:t>рішень</a:t>
            </a:r>
            <a:r>
              <a:rPr lang="ru-RU" sz="3600" dirty="0"/>
              <a:t>, </a:t>
            </a:r>
            <a:r>
              <a:rPr lang="ru-RU" sz="3600" dirty="0" err="1"/>
              <a:t>що</a:t>
            </a:r>
            <a:r>
              <a:rPr lang="ru-RU" sz="3600" dirty="0"/>
              <a:t> </a:t>
            </a:r>
            <a:r>
              <a:rPr lang="ru-RU" sz="3600" dirty="0" err="1"/>
              <a:t>відповідають</a:t>
            </a:r>
            <a:r>
              <a:rPr lang="ru-RU" sz="3600" dirty="0"/>
              <a:t> вершин </a:t>
            </a:r>
            <a:r>
              <a:rPr lang="ru-RU" sz="3600" dirty="0" err="1"/>
              <a:t>багатогранника</a:t>
            </a:r>
            <a:r>
              <a:rPr lang="ru-RU" sz="3600" dirty="0"/>
              <a:t> </a:t>
            </a:r>
            <a:r>
              <a:rPr lang="ru-RU" sz="3600" dirty="0" err="1"/>
              <a:t>області</a:t>
            </a:r>
            <a:r>
              <a:rPr lang="ru-RU" sz="3600" dirty="0"/>
              <a:t> </a:t>
            </a:r>
            <a:r>
              <a:rPr lang="ru-RU" sz="3600" dirty="0" err="1"/>
              <a:t>допустимих</a:t>
            </a:r>
            <a:r>
              <a:rPr lang="ru-RU" sz="3600" dirty="0"/>
              <a:t> </a:t>
            </a:r>
            <a:r>
              <a:rPr lang="ru-RU" sz="3600" dirty="0" err="1"/>
              <a:t>рішень</a:t>
            </a:r>
            <a:r>
              <a:rPr lang="ru-RU" sz="3600" dirty="0"/>
              <a:t>.</a:t>
            </a:r>
            <a:endParaRPr lang="ru-RU" sz="3600" dirty="0" smtClean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err="1" smtClean="0"/>
              <a:t>Сутн</a:t>
            </a:r>
            <a:r>
              <a:rPr lang="uk-UA" dirty="0" err="1" smtClean="0"/>
              <a:t>ість</a:t>
            </a:r>
            <a:r>
              <a:rPr lang="uk-UA" dirty="0" smtClean="0"/>
              <a:t> методу 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uk-UA" dirty="0" smtClean="0"/>
                  <a:t>Метод можна застосувати для будь-якої задачі лінійного програмування в канонічній формі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+..+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→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fName>
                              <m:e/>
                            </m:func>
                          </m:e>
                        </m:d>
                      </m:e>
                    </m:func>
                  </m:oMath>
                </a14:m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+..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+..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/>
                  <a:t>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≥0,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=1..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…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+..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ru-RU" dirty="0" smtClean="0"/>
                  <a:t>К</a:t>
                </a:r>
                <a:r>
                  <a:rPr lang="uk-UA" dirty="0" err="1" smtClean="0"/>
                  <a:t>ількість</a:t>
                </a:r>
                <a:r>
                  <a:rPr lang="uk-UA" dirty="0" smtClean="0"/>
                  <a:t> невідомих (</a:t>
                </a:r>
                <a:r>
                  <a:rPr lang="en-US" dirty="0" smtClean="0"/>
                  <a:t>n) </a:t>
                </a:r>
                <a:r>
                  <a:rPr lang="uk-UA" dirty="0" smtClean="0"/>
                  <a:t>у системі обмежень повинна бути більшою за кількість рівнянь(</a:t>
                </a:r>
                <a:r>
                  <a:rPr lang="en-US" dirty="0" smtClean="0"/>
                  <a:t>m)</a:t>
                </a:r>
                <a:endParaRPr lang="en-US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570" t="-1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err="1" smtClean="0"/>
              <a:t>Основн</a:t>
            </a:r>
            <a:r>
              <a:rPr lang="uk-UA" dirty="0" smtClean="0"/>
              <a:t>і етапи рішення задачі симплекс-методом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57349" y="2194560"/>
            <a:ext cx="10351443" cy="398678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1. </a:t>
            </a:r>
            <a:r>
              <a:rPr lang="ru-RU" dirty="0" err="1"/>
              <a:t>Приведення</a:t>
            </a:r>
            <a:r>
              <a:rPr lang="ru-RU" dirty="0"/>
              <a:t> </a:t>
            </a:r>
            <a:r>
              <a:rPr lang="ru-RU" dirty="0" err="1"/>
              <a:t>завдання</a:t>
            </a:r>
            <a:r>
              <a:rPr lang="ru-RU" dirty="0"/>
              <a:t> до </a:t>
            </a:r>
            <a:r>
              <a:rPr lang="ru-RU" dirty="0" err="1"/>
              <a:t>канонічного</a:t>
            </a:r>
            <a:r>
              <a:rPr lang="ru-RU" dirty="0"/>
              <a:t> виду. </a:t>
            </a:r>
            <a:endParaRPr lang="ru-RU" dirty="0" smtClean="0"/>
          </a:p>
          <a:p>
            <a:r>
              <a:rPr lang="ru-RU" dirty="0" smtClean="0"/>
              <a:t>2</a:t>
            </a:r>
            <a:r>
              <a:rPr lang="ru-RU" dirty="0"/>
              <a:t>. </a:t>
            </a:r>
            <a:r>
              <a:rPr lang="ru-RU" dirty="0" err="1"/>
              <a:t>Приведення</a:t>
            </a:r>
            <a:r>
              <a:rPr lang="ru-RU" dirty="0"/>
              <a:t> </a:t>
            </a:r>
            <a:r>
              <a:rPr lang="ru-RU" dirty="0" err="1"/>
              <a:t>завдання</a:t>
            </a:r>
            <a:r>
              <a:rPr lang="ru-RU" dirty="0"/>
              <a:t> до допустимого виду(</a:t>
            </a:r>
            <a:r>
              <a:rPr lang="ru-RU" dirty="0" err="1"/>
              <a:t>виділення</a:t>
            </a:r>
            <a:r>
              <a:rPr lang="ru-RU" dirty="0"/>
              <a:t> базису) і </a:t>
            </a:r>
            <a:r>
              <a:rPr lang="ru-RU" dirty="0" err="1"/>
              <a:t>перетворення</a:t>
            </a:r>
            <a:r>
              <a:rPr lang="ru-RU" dirty="0"/>
              <a:t> </a:t>
            </a:r>
            <a:r>
              <a:rPr lang="ru-RU" dirty="0" err="1"/>
              <a:t>цільової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r>
              <a:rPr lang="ru-RU" dirty="0"/>
              <a:t>. </a:t>
            </a:r>
            <a:endParaRPr lang="ru-RU" dirty="0" smtClean="0"/>
          </a:p>
          <a:p>
            <a:r>
              <a:rPr lang="ru-RU" dirty="0" smtClean="0"/>
              <a:t>3</a:t>
            </a:r>
            <a:r>
              <a:rPr lang="ru-RU" dirty="0"/>
              <a:t>. </a:t>
            </a:r>
            <a:r>
              <a:rPr lang="ru-RU" dirty="0" err="1"/>
              <a:t>Знаходження</a:t>
            </a:r>
            <a:r>
              <a:rPr lang="ru-RU" dirty="0"/>
              <a:t> </a:t>
            </a:r>
            <a:r>
              <a:rPr lang="ru-RU" dirty="0" err="1"/>
              <a:t>першого</a:t>
            </a:r>
            <a:r>
              <a:rPr lang="ru-RU" dirty="0"/>
              <a:t> допустимого базисного </a:t>
            </a:r>
            <a:r>
              <a:rPr lang="ru-RU" dirty="0" err="1"/>
              <a:t>рішення</a:t>
            </a:r>
            <a:r>
              <a:rPr lang="ru-RU" dirty="0"/>
              <a:t> </a:t>
            </a:r>
            <a:r>
              <a:rPr lang="ru-RU" dirty="0" err="1"/>
              <a:t>системи</a:t>
            </a:r>
            <a:r>
              <a:rPr lang="ru-RU" dirty="0"/>
              <a:t> </a:t>
            </a:r>
            <a:r>
              <a:rPr lang="ru-RU" dirty="0" err="1"/>
              <a:t>обмежень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встановлення</a:t>
            </a:r>
            <a:r>
              <a:rPr lang="ru-RU" dirty="0"/>
              <a:t> факту </a:t>
            </a:r>
            <a:r>
              <a:rPr lang="ru-RU" dirty="0" err="1"/>
              <a:t>її</a:t>
            </a:r>
            <a:r>
              <a:rPr lang="ru-RU" dirty="0"/>
              <a:t> </a:t>
            </a:r>
            <a:r>
              <a:rPr lang="ru-RU" dirty="0" err="1"/>
              <a:t>неспільності</a:t>
            </a:r>
            <a:r>
              <a:rPr lang="ru-RU" dirty="0"/>
              <a:t>. </a:t>
            </a:r>
            <a:endParaRPr lang="ru-RU" dirty="0" smtClean="0"/>
          </a:p>
          <a:p>
            <a:r>
              <a:rPr lang="ru-RU" dirty="0" smtClean="0"/>
              <a:t>4</a:t>
            </a:r>
            <a:r>
              <a:rPr lang="ru-RU" dirty="0"/>
              <a:t>. </a:t>
            </a:r>
            <a:r>
              <a:rPr lang="ru-RU" dirty="0" err="1"/>
              <a:t>Перевірка</a:t>
            </a:r>
            <a:r>
              <a:rPr lang="ru-RU" dirty="0"/>
              <a:t> </a:t>
            </a:r>
            <a:r>
              <a:rPr lang="ru-RU" dirty="0" err="1"/>
              <a:t>отриманого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 на </a:t>
            </a:r>
            <a:r>
              <a:rPr lang="ru-RU" dirty="0" err="1"/>
              <a:t>оптимальність</a:t>
            </a:r>
            <a:r>
              <a:rPr lang="ru-RU" dirty="0"/>
              <a:t>. </a:t>
            </a:r>
            <a:r>
              <a:rPr lang="ru-RU" dirty="0" err="1"/>
              <a:t>Якщо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 не </a:t>
            </a:r>
            <a:r>
              <a:rPr lang="ru-RU" dirty="0" err="1"/>
              <a:t>оптимальне</a:t>
            </a:r>
            <a:r>
              <a:rPr lang="ru-RU" dirty="0"/>
              <a:t>, то </a:t>
            </a:r>
            <a:endParaRPr lang="ru-RU" dirty="0" smtClean="0"/>
          </a:p>
          <a:p>
            <a:r>
              <a:rPr lang="ru-RU" dirty="0" smtClean="0"/>
              <a:t>5</a:t>
            </a:r>
            <a:r>
              <a:rPr lang="ru-RU" dirty="0"/>
              <a:t>. </a:t>
            </a:r>
            <a:r>
              <a:rPr lang="ru-RU" dirty="0" err="1"/>
              <a:t>Пошук</a:t>
            </a:r>
            <a:r>
              <a:rPr lang="ru-RU" dirty="0"/>
              <a:t> </a:t>
            </a:r>
            <a:r>
              <a:rPr lang="ru-RU" dirty="0" err="1"/>
              <a:t>іншого</a:t>
            </a:r>
            <a:r>
              <a:rPr lang="ru-RU" dirty="0"/>
              <a:t> допустимого базисного </a:t>
            </a:r>
            <a:r>
              <a:rPr lang="ru-RU" dirty="0" err="1"/>
              <a:t>рішення</a:t>
            </a:r>
            <a:r>
              <a:rPr lang="ru-RU" dirty="0"/>
              <a:t>, при </a:t>
            </a:r>
            <a:r>
              <a:rPr lang="ru-RU" dirty="0" err="1"/>
              <a:t>якому</a:t>
            </a:r>
            <a:r>
              <a:rPr lang="ru-RU" dirty="0"/>
              <a:t> </a:t>
            </a:r>
            <a:r>
              <a:rPr lang="ru-RU" dirty="0" err="1"/>
              <a:t>цільова</a:t>
            </a:r>
            <a:r>
              <a:rPr lang="ru-RU" dirty="0"/>
              <a:t> </a:t>
            </a:r>
            <a:r>
              <a:rPr lang="ru-RU" dirty="0" err="1"/>
              <a:t>функція</a:t>
            </a:r>
            <a:r>
              <a:rPr lang="ru-RU" dirty="0"/>
              <a:t> </a:t>
            </a:r>
            <a:r>
              <a:rPr lang="ru-RU" dirty="0" err="1"/>
              <a:t>досягає</a:t>
            </a:r>
            <a:r>
              <a:rPr lang="ru-RU" dirty="0"/>
              <a:t> як </a:t>
            </a:r>
            <a:r>
              <a:rPr lang="ru-RU" dirty="0" err="1"/>
              <a:t>мінімум</a:t>
            </a:r>
            <a:r>
              <a:rPr lang="ru-RU" dirty="0"/>
              <a:t> не </a:t>
            </a:r>
            <a:r>
              <a:rPr lang="ru-RU" dirty="0" err="1"/>
              <a:t>меншого</a:t>
            </a:r>
            <a:r>
              <a:rPr lang="ru-RU" dirty="0"/>
              <a:t> </a:t>
            </a:r>
            <a:r>
              <a:rPr lang="ru-RU" dirty="0" err="1"/>
              <a:t>значення</a:t>
            </a:r>
            <a:r>
              <a:rPr lang="ru-RU" dirty="0"/>
              <a:t>. П. 4 і 5 </a:t>
            </a:r>
            <a:r>
              <a:rPr lang="ru-RU" dirty="0" err="1"/>
              <a:t>повторюються</a:t>
            </a:r>
            <a:r>
              <a:rPr lang="ru-RU" dirty="0"/>
              <a:t> до </a:t>
            </a:r>
            <a:r>
              <a:rPr lang="ru-RU" dirty="0" err="1"/>
              <a:t>знаходження</a:t>
            </a:r>
            <a:r>
              <a:rPr lang="ru-RU" dirty="0"/>
              <a:t> оптимального </a:t>
            </a:r>
            <a:r>
              <a:rPr lang="ru-RU" dirty="0" err="1"/>
              <a:t>рішення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 smtClean="0"/>
              <a:t>1.</a:t>
            </a:r>
            <a:r>
              <a:rPr lang="ru-RU" dirty="0" err="1" smtClean="0"/>
              <a:t>Приведення</a:t>
            </a:r>
            <a:r>
              <a:rPr lang="ru-RU" dirty="0" smtClean="0"/>
              <a:t> </a:t>
            </a:r>
            <a:r>
              <a:rPr lang="ru-RU" dirty="0" err="1" smtClean="0"/>
              <a:t>задачі</a:t>
            </a:r>
            <a:r>
              <a:rPr lang="ru-RU" dirty="0" smtClean="0"/>
              <a:t> до </a:t>
            </a:r>
            <a:r>
              <a:rPr lang="ru-RU" dirty="0" err="1" smtClean="0"/>
              <a:t>канонічного</a:t>
            </a:r>
            <a:r>
              <a:rPr lang="ru-RU" dirty="0" smtClean="0"/>
              <a:t> </a:t>
            </a:r>
            <a:r>
              <a:rPr lang="ru-RU" dirty="0" err="1" smtClean="0"/>
              <a:t>вигляду</a:t>
            </a:r>
            <a:r>
              <a:rPr lang="ru-RU" dirty="0" smtClean="0"/>
              <a:t> 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uk-UA" dirty="0" smtClean="0"/>
                  <a:t>Для приведення задачі до канонічного вигляду необхідно додати до кожного із обмежень задачі , представлених </a:t>
                </a:r>
                <a:r>
                  <a:rPr lang="uk-UA" dirty="0" err="1" smtClean="0"/>
                  <a:t>нерівностями</a:t>
                </a:r>
                <a:r>
                  <a:rPr lang="uk-UA" dirty="0" smtClean="0"/>
                  <a:t>, по одній змінній. </a:t>
                </a:r>
                <a:endParaRPr lang="uk-UA" dirty="0"/>
              </a:p>
              <a:p>
                <a:pPr marL="0" indent="0">
                  <a:buNone/>
                </a:pPr>
                <a:r>
                  <a:rPr lang="uk-UA" dirty="0" smtClean="0"/>
                  <a:t>Наприклад </a:t>
                </a:r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Неканон</m:t>
                    </m:r>
                    <m:r>
                      <a:rPr lang="uk-UA" b="0" i="1" smtClean="0">
                        <a:latin typeface="Cambria Math" panose="02040503050406030204" pitchFamily="18" charset="0"/>
                      </a:rPr>
                      <m:t>ічний вигляд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                       </m:t>
                    </m:r>
                  </m:oMath>
                </a14:m>
                <a:r>
                  <a:rPr lang="en-US" b="0" dirty="0" smtClean="0"/>
                  <a:t>             	</a:t>
                </a:r>
                <a:br>
                  <a:rPr lang="en-US" b="0" dirty="0" smtClean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𝑚𝑎𝑥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≤6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≤12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23" t="-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618515" y="3548129"/>
                <a:ext cx="4119154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ru-RU" sz="2200" dirty="0" smtClean="0"/>
                  <a:t>Канон</a:t>
                </a:r>
                <a:r>
                  <a:rPr lang="uk-UA" sz="2200" dirty="0" err="1"/>
                  <a:t>ічний</a:t>
                </a:r>
                <a:r>
                  <a:rPr lang="uk-UA" sz="2200" dirty="0"/>
                  <a:t> вигляд</a:t>
                </a:r>
                <a:r>
                  <a:rPr lang="en-US" sz="2200" dirty="0"/>
                  <a:t/>
                </a:r>
                <a:br>
                  <a:rPr lang="en-US" sz="2200" dirty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i="1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+2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𝑚𝑎𝑥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uk-UA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6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−2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12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8515" y="3548129"/>
                <a:ext cx="4119154" cy="1785104"/>
              </a:xfrm>
              <a:prstGeom prst="rect">
                <a:avLst/>
              </a:prstGeom>
              <a:blipFill>
                <a:blip r:embed="rId4"/>
                <a:stretch>
                  <a:fillRect l="-1926" t="-2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71451" y="431508"/>
            <a:ext cx="9628632" cy="1362113"/>
          </a:xfrm>
        </p:spPr>
        <p:txBody>
          <a:bodyPr rtlCol="0"/>
          <a:lstStyle/>
          <a:p>
            <a:pPr rtl="0"/>
            <a:r>
              <a:rPr lang="en-US" dirty="0" smtClean="0"/>
              <a:t>2.</a:t>
            </a:r>
            <a:r>
              <a:rPr lang="ru-RU" dirty="0" smtClean="0"/>
              <a:t> </a:t>
            </a:r>
            <a:r>
              <a:rPr lang="ru-RU" dirty="0" err="1" smtClean="0"/>
              <a:t>Приведення</a:t>
            </a:r>
            <a:r>
              <a:rPr lang="ru-RU" dirty="0" smtClean="0"/>
              <a:t> задач</a:t>
            </a:r>
            <a:r>
              <a:rPr lang="uk-UA" dirty="0" smtClean="0"/>
              <a:t>і до допустимого вигляду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783771" y="1959428"/>
                <a:ext cx="10206446" cy="36626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 smtClean="0"/>
                  <a:t>Для того, </a:t>
                </a:r>
                <a:r>
                  <a:rPr lang="ru-RU" dirty="0" err="1" smtClean="0"/>
                  <a:t>щоб</a:t>
                </a:r>
                <a:r>
                  <a:rPr lang="ru-RU" dirty="0" smtClean="0"/>
                  <a:t> привести систему р</a:t>
                </a:r>
                <a:r>
                  <a:rPr lang="uk-UA" dirty="0" err="1" smtClean="0"/>
                  <a:t>івнянь</a:t>
                </a:r>
                <a:r>
                  <a:rPr lang="uk-UA" dirty="0" smtClean="0"/>
                  <a:t> до допустимого вигляду, необхідно виразити будь-які </a:t>
                </a:r>
                <a:r>
                  <a:rPr lang="en-US" dirty="0" smtClean="0"/>
                  <a:t>m </a:t>
                </a:r>
                <a:r>
                  <a:rPr lang="ru-RU" dirty="0" err="1" smtClean="0"/>
                  <a:t>нев</a:t>
                </a:r>
                <a:r>
                  <a:rPr lang="uk-UA" dirty="0" err="1" smtClean="0"/>
                  <a:t>ідомих</a:t>
                </a:r>
                <a:r>
                  <a:rPr lang="uk-UA" dirty="0" smtClean="0"/>
                  <a:t> через інші</a:t>
                </a:r>
                <a:endParaRPr lang="en-US" dirty="0" smtClean="0"/>
              </a:p>
              <a:p>
                <a:endParaRPr lang="en-US" dirty="0"/>
              </a:p>
              <a:p>
                <a:pPr/>
                <a:r>
                  <a:rPr lang="uk-UA" dirty="0" smtClean="0"/>
                  <a:t/>
                </a:r>
                <a:br>
                  <a:rPr lang="uk-UA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 ..+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 ..+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r>
                  <a:rPr lang="en-US" sz="3200" dirty="0"/>
                  <a:t/>
                </a:r>
                <a:br>
                  <a:rPr lang="en-US" sz="3200" dirty="0"/>
                </a:br>
                <a:endParaRPr lang="en-US" sz="3200" dirty="0" smtClean="0"/>
              </a:p>
              <a:p>
                <a:pPr/>
                <a:r>
                  <a:rPr lang="en-US" sz="3200" dirty="0" smtClean="0"/>
                  <a:t>…..</a:t>
                </a:r>
                <a:r>
                  <a:rPr lang="en-US" sz="3200" dirty="0"/>
                  <a:t/>
                </a:r>
                <a:br>
                  <a:rPr lang="en-US" sz="3200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+ ..+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𝑚𝑛</m:t>
                          </m:r>
                        </m:sub>
                      </m:sSub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r>
                  <a:rPr lang="uk-UA" dirty="0" smtClean="0"/>
                  <a:t/>
                </a:r>
                <a:br>
                  <a:rPr lang="uk-UA" dirty="0" smtClean="0"/>
                </a:br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771" y="1959428"/>
                <a:ext cx="10206446" cy="3662606"/>
              </a:xfrm>
              <a:prstGeom prst="rect">
                <a:avLst/>
              </a:prstGeom>
              <a:blipFill>
                <a:blip r:embed="rId3"/>
                <a:stretch>
                  <a:fillRect l="-1553" t="-8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198914" y="3325564"/>
            <a:ext cx="65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2.</a:t>
            </a:r>
            <a:r>
              <a:rPr lang="ru-RU" dirty="0"/>
              <a:t> </a:t>
            </a:r>
            <a:r>
              <a:rPr lang="ru-RU" dirty="0" err="1"/>
              <a:t>Приведення</a:t>
            </a:r>
            <a:r>
              <a:rPr lang="ru-RU" dirty="0"/>
              <a:t> задач</a:t>
            </a:r>
            <a:r>
              <a:rPr lang="uk-UA" dirty="0"/>
              <a:t>і до допустимого вигляду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dirty="0"/>
              <a:t>Невідомі, які виражаються через інші невідомі, називаються базисними, а увесь набір цих невідомих - базисом. Інші невідомі називаються вільними. Кількість базисних змінних повинна дорівнювати кількості рівнянь в системі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264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2.</a:t>
            </a:r>
            <a:r>
              <a:rPr lang="ru-RU" dirty="0"/>
              <a:t> </a:t>
            </a:r>
            <a:r>
              <a:rPr lang="ru-RU" dirty="0" err="1" smtClean="0"/>
              <a:t>Перетворення</a:t>
            </a:r>
            <a:r>
              <a:rPr lang="ru-RU" dirty="0" smtClean="0"/>
              <a:t> ц</a:t>
            </a:r>
            <a:r>
              <a:rPr lang="uk-UA" dirty="0" err="1" smtClean="0"/>
              <a:t>ільової</a:t>
            </a:r>
            <a:r>
              <a:rPr lang="uk-UA" dirty="0" smtClean="0"/>
              <a:t> функції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dirty="0"/>
              <a:t>Далі необхідно перетворити цільову функцію, виключивши з неї базисні змінні. Для виключення базисних змінних з цільової функції треба помножити перше рівняння системи обмежень на </a:t>
            </a:r>
            <a:r>
              <a:rPr lang="en-US" sz="3200" dirty="0" smtClean="0"/>
              <a:t>c1</a:t>
            </a:r>
            <a:r>
              <a:rPr lang="en-US" sz="3200" dirty="0"/>
              <a:t>, </a:t>
            </a:r>
            <a:r>
              <a:rPr lang="uk-UA" sz="3200" dirty="0"/>
              <a:t>друге на </a:t>
            </a:r>
            <a:r>
              <a:rPr lang="en-US" sz="3200" dirty="0" smtClean="0"/>
              <a:t>c2</a:t>
            </a:r>
            <a:r>
              <a:rPr lang="en-US" sz="3200" dirty="0"/>
              <a:t>, </a:t>
            </a:r>
            <a:r>
              <a:rPr lang="uk-UA" sz="3200" dirty="0"/>
              <a:t>і так далі, скласти отримані твори і відняти цільову функцію.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0193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2.</a:t>
            </a:r>
            <a:r>
              <a:rPr lang="ru-RU" dirty="0"/>
              <a:t> </a:t>
            </a:r>
            <a:r>
              <a:rPr lang="ru-RU" dirty="0" err="1"/>
              <a:t>Перетворення</a:t>
            </a:r>
            <a:r>
              <a:rPr lang="ru-RU" dirty="0"/>
              <a:t> ц</a:t>
            </a:r>
            <a:r>
              <a:rPr lang="uk-UA" dirty="0" err="1"/>
              <a:t>ільової</a:t>
            </a:r>
            <a:r>
              <a:rPr lang="uk-UA" dirty="0"/>
              <a:t> функції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dirty="0" smtClean="0"/>
              <a:t>Отримаємо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2816119"/>
            <a:ext cx="7262949" cy="369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8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кольные предметы 16: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19_TF03462902_TF03462902.potx" id="{BAC63EC1-72D2-48C1-B41B-534A4895C3B1}" vid="{6FF2C71A-6631-4AB1-81A9-F18F0A42702E}"/>
    </a:ext>
  </a:extLst>
</a:theme>
</file>

<file path=ppt/theme/theme2.xml><?xml version="1.0" encoding="utf-8"?>
<a:theme xmlns:a="http://schemas.openxmlformats.org/drawingml/2006/main" name="Тема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учебных предметов с рисунками на школьной доске (широкоэкранный формат)</Template>
  <TotalTime>61</TotalTime>
  <Words>784</Words>
  <Application>Microsoft Office PowerPoint</Application>
  <PresentationFormat>Широкоэкранный</PresentationFormat>
  <Paragraphs>68</Paragraphs>
  <Slides>18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Wingdings</vt:lpstr>
      <vt:lpstr>Школьные предметы 16:9</vt:lpstr>
      <vt:lpstr>Симплекс метод</vt:lpstr>
      <vt:lpstr>Сутність методу </vt:lpstr>
      <vt:lpstr>Сутність методу </vt:lpstr>
      <vt:lpstr>Основні етапи рішення задачі симплекс-методом</vt:lpstr>
      <vt:lpstr>1.Приведення задачі до канонічного вигляду </vt:lpstr>
      <vt:lpstr>2. Приведення задачі до допустимого вигляду</vt:lpstr>
      <vt:lpstr>2. Приведення задачі до допустимого вигляду</vt:lpstr>
      <vt:lpstr>2. Перетворення цільової функції</vt:lpstr>
      <vt:lpstr>2. Перетворення цільової функції</vt:lpstr>
      <vt:lpstr>3. Знаходження першого допустимого базисного рішення  </vt:lpstr>
      <vt:lpstr>3. Основна теорема симплекс методу </vt:lpstr>
      <vt:lpstr>4. Перевірка рішення на оптимальність</vt:lpstr>
      <vt:lpstr>5. Пошук другого допустимого базисного рішення</vt:lpstr>
      <vt:lpstr>Сімплекс-таблиця: розвернутий варіант</vt:lpstr>
      <vt:lpstr>Сімплекс-таблиця: скорочений варіант</vt:lpstr>
      <vt:lpstr>Симплекс-таблиця: алгоритми рішень</vt:lpstr>
      <vt:lpstr>Симплекс-таблиця: алгоритм рішення</vt:lpstr>
      <vt:lpstr>Симплекс-таблиця: алгоритм рішення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Симплекс метод</dc:title>
  <dc:creator>Asus</dc:creator>
  <cp:lastModifiedBy>ACER</cp:lastModifiedBy>
  <cp:revision>8</cp:revision>
  <dcterms:created xsi:type="dcterms:W3CDTF">2021-12-28T13:11:45Z</dcterms:created>
  <dcterms:modified xsi:type="dcterms:W3CDTF">2021-12-28T14:20:04Z</dcterms:modified>
</cp:coreProperties>
</file>

<file path=docProps/thumbnail.jpeg>
</file>